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9"/>
  </p:notesMasterIdLst>
  <p:sldIdLst>
    <p:sldId id="256" r:id="rId2"/>
    <p:sldId id="258" r:id="rId3"/>
    <p:sldId id="259" r:id="rId4"/>
    <p:sldId id="257" r:id="rId5"/>
    <p:sldId id="260" r:id="rId6"/>
    <p:sldId id="261" r:id="rId7"/>
    <p:sldId id="262" r:id="rId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p:scale>
          <a:sx n="71" d="100"/>
          <a:sy n="71" d="100"/>
        </p:scale>
        <p:origin x="36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74389-BCD1-4DDC-A611-D09A2192E74B}" type="datetimeFigureOut">
              <a:rPr lang="LID4096" smtClean="0"/>
              <a:t>06/01/2025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288FE6-6E39-4F6E-AAC8-CE7370E07442}" type="slidenum">
              <a:rPr lang="LID4096" smtClean="0"/>
              <a:t>‹#›</a:t>
            </a:fld>
            <a:endParaRPr lang="LID4096"/>
          </a:p>
        </p:txBody>
      </p:sp>
    </p:spTree>
    <p:extLst>
      <p:ext uri="{BB962C8B-B14F-4D97-AF65-F5344CB8AC3E}">
        <p14:creationId xmlns:p14="http://schemas.microsoft.com/office/powerpoint/2010/main" val="326469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E5E8FC0-7A8F-4F4D-916E-E609152AAC13}" type="slidenum">
              <a:rPr lang="LID4096" smtClean="0"/>
              <a:t>2</a:t>
            </a:fld>
            <a:endParaRPr lang="LID4096"/>
          </a:p>
        </p:txBody>
      </p:sp>
    </p:spTree>
    <p:extLst>
      <p:ext uri="{BB962C8B-B14F-4D97-AF65-F5344CB8AC3E}">
        <p14:creationId xmlns:p14="http://schemas.microsoft.com/office/powerpoint/2010/main" val="51212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2582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7295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99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5063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35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2913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3814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23423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6497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23167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5413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6799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tiff"/><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Isolated twigs and flowers on a white surface">
            <a:extLst>
              <a:ext uri="{FF2B5EF4-FFF2-40B4-BE49-F238E27FC236}">
                <a16:creationId xmlns:a16="http://schemas.microsoft.com/office/drawing/2014/main" id="{2B5B82F5-FAB4-37EF-5464-F48C73997296}"/>
              </a:ext>
            </a:extLst>
          </p:cNvPr>
          <p:cNvPicPr>
            <a:picLocks noChangeAspect="1"/>
          </p:cNvPicPr>
          <p:nvPr/>
        </p:nvPicPr>
        <p:blipFill>
          <a:blip r:embed="rId2"/>
          <a:srcRect t="19355"/>
          <a:stretch>
            <a:fillRect/>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F3557AE-352E-11BD-A2AA-44D12A1678D2}"/>
              </a:ext>
            </a:extLst>
          </p:cNvPr>
          <p:cNvSpPr>
            <a:spLocks noGrp="1"/>
          </p:cNvSpPr>
          <p:nvPr>
            <p:ph type="ctrTitle"/>
          </p:nvPr>
        </p:nvSpPr>
        <p:spPr>
          <a:xfrm>
            <a:off x="804818" y="1562101"/>
            <a:ext cx="3905203" cy="2738530"/>
          </a:xfrm>
        </p:spPr>
        <p:txBody>
          <a:bodyPr anchor="t">
            <a:normAutofit fontScale="90000"/>
          </a:bodyPr>
          <a:lstStyle/>
          <a:p>
            <a:r>
              <a:rPr lang="en-US" sz="4800" dirty="0"/>
              <a:t>Plant Developmental </a:t>
            </a:r>
            <a:r>
              <a:rPr lang="en-US" sz="4800" dirty="0" err="1"/>
              <a:t>regulomics</a:t>
            </a:r>
            <a:r>
              <a:rPr lang="en-US" sz="4800" dirty="0"/>
              <a:t> website</a:t>
            </a:r>
            <a:endParaRPr lang="LID4096" sz="4800" dirty="0"/>
          </a:p>
        </p:txBody>
      </p:sp>
      <p:sp>
        <p:nvSpPr>
          <p:cNvPr id="3" name="Subtitle 2">
            <a:extLst>
              <a:ext uri="{FF2B5EF4-FFF2-40B4-BE49-F238E27FC236}">
                <a16:creationId xmlns:a16="http://schemas.microsoft.com/office/drawing/2014/main" id="{FF4516BC-BE8C-2743-49F6-AA4ADBE8CFEF}"/>
              </a:ext>
            </a:extLst>
          </p:cNvPr>
          <p:cNvSpPr>
            <a:spLocks noGrp="1"/>
          </p:cNvSpPr>
          <p:nvPr>
            <p:ph type="subTitle" idx="1"/>
          </p:nvPr>
        </p:nvSpPr>
        <p:spPr>
          <a:xfrm>
            <a:off x="804818" y="4321622"/>
            <a:ext cx="3816351" cy="941832"/>
          </a:xfrm>
        </p:spPr>
        <p:txBody>
          <a:bodyPr>
            <a:normAutofit/>
          </a:bodyPr>
          <a:lstStyle/>
          <a:p>
            <a:endParaRPr lang="LID4096"/>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8569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2D00CF-DFCD-8055-2294-2B89FAE8C157}"/>
              </a:ext>
            </a:extLst>
          </p:cNvPr>
          <p:cNvSpPr/>
          <p:nvPr/>
        </p:nvSpPr>
        <p:spPr>
          <a:xfrm>
            <a:off x="6096000" y="0"/>
            <a:ext cx="3077409" cy="3316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C0C61DAA-BD9B-8445-FE45-5E249AE39490}"/>
              </a:ext>
            </a:extLst>
          </p:cNvPr>
          <p:cNvSpPr>
            <a:spLocks noGrp="1"/>
          </p:cNvSpPr>
          <p:nvPr>
            <p:ph type="title"/>
          </p:nvPr>
        </p:nvSpPr>
        <p:spPr/>
        <p:txBody>
          <a:bodyPr>
            <a:normAutofit/>
          </a:bodyPr>
          <a:lstStyle/>
          <a:p>
            <a:endParaRPr lang="LID4096" dirty="0"/>
          </a:p>
        </p:txBody>
      </p:sp>
      <p:grpSp>
        <p:nvGrpSpPr>
          <p:cNvPr id="10" name="Group 9">
            <a:extLst>
              <a:ext uri="{FF2B5EF4-FFF2-40B4-BE49-F238E27FC236}">
                <a16:creationId xmlns:a16="http://schemas.microsoft.com/office/drawing/2014/main" id="{CF2DF7A2-5478-D75A-51AB-E30EAA4E4AB7}"/>
              </a:ext>
            </a:extLst>
          </p:cNvPr>
          <p:cNvGrpSpPr/>
          <p:nvPr/>
        </p:nvGrpSpPr>
        <p:grpSpPr>
          <a:xfrm>
            <a:off x="28652" y="2984785"/>
            <a:ext cx="3552150" cy="3931481"/>
            <a:chOff x="0" y="3101331"/>
            <a:chExt cx="3552150" cy="3931481"/>
          </a:xfrm>
        </p:grpSpPr>
        <p:sp>
          <p:nvSpPr>
            <p:cNvPr id="9" name="Rectangle 8">
              <a:extLst>
                <a:ext uri="{FF2B5EF4-FFF2-40B4-BE49-F238E27FC236}">
                  <a16:creationId xmlns:a16="http://schemas.microsoft.com/office/drawing/2014/main" id="{205500F9-22F7-CCAF-96C7-27D1F8EB7549}"/>
                </a:ext>
              </a:extLst>
            </p:cNvPr>
            <p:cNvSpPr/>
            <p:nvPr/>
          </p:nvSpPr>
          <p:spPr>
            <a:xfrm>
              <a:off x="0" y="3101331"/>
              <a:ext cx="3552150" cy="3931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Picture 12" descr="A corn with leaves falling&#10;&#10;AI-generated content may be incorrect.">
              <a:extLst>
                <a:ext uri="{FF2B5EF4-FFF2-40B4-BE49-F238E27FC236}">
                  <a16:creationId xmlns:a16="http://schemas.microsoft.com/office/drawing/2014/main" id="{AF78A961-9AF8-A44C-7F4B-ECB9DB77C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46" y="3259246"/>
              <a:ext cx="1911002" cy="3603275"/>
            </a:xfrm>
            <a:prstGeom prst="rect">
              <a:avLst/>
            </a:prstGeom>
            <a:ln>
              <a:noFill/>
            </a:ln>
          </p:spPr>
        </p:pic>
      </p:grpSp>
      <p:grpSp>
        <p:nvGrpSpPr>
          <p:cNvPr id="40" name="Group 39">
            <a:extLst>
              <a:ext uri="{FF2B5EF4-FFF2-40B4-BE49-F238E27FC236}">
                <a16:creationId xmlns:a16="http://schemas.microsoft.com/office/drawing/2014/main" id="{FAAF41C1-20B4-3806-76C9-2C074200D11B}"/>
              </a:ext>
            </a:extLst>
          </p:cNvPr>
          <p:cNvGrpSpPr/>
          <p:nvPr/>
        </p:nvGrpSpPr>
        <p:grpSpPr>
          <a:xfrm>
            <a:off x="8670544" y="3443361"/>
            <a:ext cx="3552150" cy="3931481"/>
            <a:chOff x="8670544" y="3443361"/>
            <a:chExt cx="3552150" cy="3931481"/>
          </a:xfrm>
        </p:grpSpPr>
        <p:sp>
          <p:nvSpPr>
            <p:cNvPr id="39" name="Rectangle 38">
              <a:extLst>
                <a:ext uri="{FF2B5EF4-FFF2-40B4-BE49-F238E27FC236}">
                  <a16:creationId xmlns:a16="http://schemas.microsoft.com/office/drawing/2014/main" id="{0719FDFE-6320-D6F1-992E-0F9C59C2416B}"/>
                </a:ext>
              </a:extLst>
            </p:cNvPr>
            <p:cNvSpPr/>
            <p:nvPr/>
          </p:nvSpPr>
          <p:spPr>
            <a:xfrm>
              <a:off x="8670544" y="3443361"/>
              <a:ext cx="3552150" cy="3931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7" name="Group 16">
              <a:extLst>
                <a:ext uri="{FF2B5EF4-FFF2-40B4-BE49-F238E27FC236}">
                  <a16:creationId xmlns:a16="http://schemas.microsoft.com/office/drawing/2014/main" id="{E84C77D9-3F65-9B8F-0684-62B501ADA8E0}"/>
                </a:ext>
              </a:extLst>
            </p:cNvPr>
            <p:cNvGrpSpPr/>
            <p:nvPr/>
          </p:nvGrpSpPr>
          <p:grpSpPr>
            <a:xfrm>
              <a:off x="9021533" y="3960523"/>
              <a:ext cx="2957148" cy="2798339"/>
              <a:chOff x="5739433" y="2332049"/>
              <a:chExt cx="2957148" cy="2798339"/>
            </a:xfrm>
          </p:grpSpPr>
          <p:pic>
            <p:nvPicPr>
              <p:cNvPr id="7" name="Picture 6">
                <a:extLst>
                  <a:ext uri="{FF2B5EF4-FFF2-40B4-BE49-F238E27FC236}">
                    <a16:creationId xmlns:a16="http://schemas.microsoft.com/office/drawing/2014/main" id="{C9FCC7B1-5908-C0DB-71EC-14D8B44DD1D1}"/>
                  </a:ext>
                </a:extLst>
              </p:cNvPr>
              <p:cNvPicPr>
                <a:picLocks noChangeAspect="1"/>
              </p:cNvPicPr>
              <p:nvPr/>
            </p:nvPicPr>
            <p:blipFill rotWithShape="1">
              <a:blip r:embed="rId4">
                <a:extLst>
                  <a:ext uri="{28A0092B-C50C-407E-A947-70E740481C1C}">
                    <a14:useLocalDpi xmlns:a14="http://schemas.microsoft.com/office/drawing/2010/main" val="0"/>
                  </a:ext>
                </a:extLst>
              </a:blip>
              <a:srcRect t="14499" r="9646"/>
              <a:stretch/>
            </p:blipFill>
            <p:spPr>
              <a:xfrm>
                <a:off x="5739433" y="2332049"/>
                <a:ext cx="2957148" cy="2798339"/>
              </a:xfrm>
              <a:prstGeom prst="rect">
                <a:avLst/>
              </a:prstGeom>
            </p:spPr>
          </p:pic>
          <p:pic>
            <p:nvPicPr>
              <p:cNvPr id="11" name="Graphic 10">
                <a:extLst>
                  <a:ext uri="{FF2B5EF4-FFF2-40B4-BE49-F238E27FC236}">
                    <a16:creationId xmlns:a16="http://schemas.microsoft.com/office/drawing/2014/main" id="{729E6219-497E-B1F5-3873-1238D58B553B}"/>
                  </a:ext>
                </a:extLst>
              </p:cNvPr>
              <p:cNvPicPr>
                <a:picLocks noChangeAspect="1"/>
              </p:cNvPicPr>
              <p:nvPr/>
            </p:nvPicPr>
            <p:blipFill>
              <a:blip r:embed="rId5">
                <a:extLst>
                  <a:ext uri="{96DAC541-7B7A-43D3-8B79-37D633B846F1}">
                    <asvg:svgBlip xmlns:asvg="http://schemas.microsoft.com/office/drawing/2016/SVG/main" r:embed="rId6"/>
                  </a:ext>
                </a:extLst>
              </a:blip>
              <a:srcRect l="33242" t="-3927" r="33218"/>
              <a:stretch/>
            </p:blipFill>
            <p:spPr>
              <a:xfrm>
                <a:off x="6925428" y="4504717"/>
                <a:ext cx="843419" cy="395964"/>
              </a:xfrm>
              <a:prstGeom prst="rect">
                <a:avLst/>
              </a:prstGeom>
            </p:spPr>
          </p:pic>
          <p:sp>
            <p:nvSpPr>
              <p:cNvPr id="15" name="TextBox 14">
                <a:extLst>
                  <a:ext uri="{FF2B5EF4-FFF2-40B4-BE49-F238E27FC236}">
                    <a16:creationId xmlns:a16="http://schemas.microsoft.com/office/drawing/2014/main" id="{C9911B29-4C7A-1CF2-9DFF-FF4A3C0ADC98}"/>
                  </a:ext>
                </a:extLst>
              </p:cNvPr>
              <p:cNvSpPr txBox="1"/>
              <p:nvPr/>
            </p:nvSpPr>
            <p:spPr>
              <a:xfrm>
                <a:off x="5966233" y="4504717"/>
                <a:ext cx="1104790" cy="461665"/>
              </a:xfrm>
              <a:prstGeom prst="rect">
                <a:avLst/>
              </a:prstGeom>
              <a:noFill/>
            </p:spPr>
            <p:txBody>
              <a:bodyPr wrap="none" rtlCol="0">
                <a:spAutoFit/>
              </a:bodyPr>
              <a:lstStyle/>
              <a:p>
                <a:r>
                  <a:rPr lang="en-US" sz="2400" dirty="0"/>
                  <a:t>Single </a:t>
                </a:r>
                <a:endParaRPr lang="LID4096" sz="2400" dirty="0"/>
              </a:p>
            </p:txBody>
          </p:sp>
          <p:sp>
            <p:nvSpPr>
              <p:cNvPr id="16" name="TextBox 15">
                <a:extLst>
                  <a:ext uri="{FF2B5EF4-FFF2-40B4-BE49-F238E27FC236}">
                    <a16:creationId xmlns:a16="http://schemas.microsoft.com/office/drawing/2014/main" id="{396E1484-2496-6EAA-8B07-599253F0EC13}"/>
                  </a:ext>
                </a:extLst>
              </p:cNvPr>
              <p:cNvSpPr txBox="1"/>
              <p:nvPr/>
            </p:nvSpPr>
            <p:spPr>
              <a:xfrm>
                <a:off x="7667131" y="4517458"/>
                <a:ext cx="1029449" cy="461665"/>
              </a:xfrm>
              <a:prstGeom prst="rect">
                <a:avLst/>
              </a:prstGeom>
              <a:noFill/>
            </p:spPr>
            <p:txBody>
              <a:bodyPr wrap="none" rtlCol="0">
                <a:spAutoFit/>
              </a:bodyPr>
              <a:lstStyle/>
              <a:p>
                <a:r>
                  <a:rPr lang="en-US" sz="2400" dirty="0"/>
                  <a:t>Omics</a:t>
                </a:r>
                <a:endParaRPr lang="LID4096" sz="2400" dirty="0"/>
              </a:p>
            </p:txBody>
          </p:sp>
        </p:grpSp>
      </p:grpSp>
      <p:grpSp>
        <p:nvGrpSpPr>
          <p:cNvPr id="8" name="Group 7">
            <a:extLst>
              <a:ext uri="{FF2B5EF4-FFF2-40B4-BE49-F238E27FC236}">
                <a16:creationId xmlns:a16="http://schemas.microsoft.com/office/drawing/2014/main" id="{1D7FD5DB-B066-AF23-EFD8-E302D82EA4C9}"/>
              </a:ext>
            </a:extLst>
          </p:cNvPr>
          <p:cNvGrpSpPr/>
          <p:nvPr/>
        </p:nvGrpSpPr>
        <p:grpSpPr>
          <a:xfrm>
            <a:off x="4161094" y="3101331"/>
            <a:ext cx="3813922" cy="3717527"/>
            <a:chOff x="2033975" y="2911873"/>
            <a:chExt cx="3813922" cy="3717527"/>
          </a:xfrm>
        </p:grpSpPr>
        <p:sp>
          <p:nvSpPr>
            <p:cNvPr id="3" name="Rectangle 2">
              <a:extLst>
                <a:ext uri="{FF2B5EF4-FFF2-40B4-BE49-F238E27FC236}">
                  <a16:creationId xmlns:a16="http://schemas.microsoft.com/office/drawing/2014/main" id="{B5C5C27E-354A-286F-C795-94159752CCF4}"/>
                </a:ext>
              </a:extLst>
            </p:cNvPr>
            <p:cNvSpPr/>
            <p:nvPr/>
          </p:nvSpPr>
          <p:spPr>
            <a:xfrm>
              <a:off x="2033975" y="2911873"/>
              <a:ext cx="3813922" cy="371752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LID4096"/>
            </a:p>
          </p:txBody>
        </p:sp>
        <p:grpSp>
          <p:nvGrpSpPr>
            <p:cNvPr id="19" name="Group 18">
              <a:extLst>
                <a:ext uri="{FF2B5EF4-FFF2-40B4-BE49-F238E27FC236}">
                  <a16:creationId xmlns:a16="http://schemas.microsoft.com/office/drawing/2014/main" id="{39C38877-D18D-DE99-DD36-1615B83185FB}"/>
                </a:ext>
              </a:extLst>
            </p:cNvPr>
            <p:cNvGrpSpPr/>
            <p:nvPr/>
          </p:nvGrpSpPr>
          <p:grpSpPr>
            <a:xfrm>
              <a:off x="2233291" y="2948807"/>
              <a:ext cx="3241865" cy="3316539"/>
              <a:chOff x="-76724" y="2838792"/>
              <a:chExt cx="3241865" cy="3316539"/>
            </a:xfrm>
          </p:grpSpPr>
          <p:pic>
            <p:nvPicPr>
              <p:cNvPr id="4" name="Picture 2" descr="oneClick_cyto3_z74.png">
                <a:extLst>
                  <a:ext uri="{FF2B5EF4-FFF2-40B4-BE49-F238E27FC236}">
                    <a16:creationId xmlns:a16="http://schemas.microsoft.com/office/drawing/2014/main" id="{53E2A921-53D4-D6D5-2CEE-B2A7AE4445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963" t="26224" r="47076" b="43839"/>
              <a:stretch/>
            </p:blipFill>
            <p:spPr bwMode="auto">
              <a:xfrm rot="16200000">
                <a:off x="-11518" y="3989303"/>
                <a:ext cx="3316537" cy="1015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82F7DF-2473-CBB4-DB4C-DBCB7D5B9235}"/>
                  </a:ext>
                </a:extLst>
              </p:cNvPr>
              <p:cNvPicPr>
                <a:picLocks noChangeAspect="1"/>
              </p:cNvPicPr>
              <p:nvPr/>
            </p:nvPicPr>
            <p:blipFill>
              <a:blip r:embed="rId8"/>
              <a:srcRect r="37948"/>
              <a:stretch/>
            </p:blipFill>
            <p:spPr>
              <a:xfrm rot="16200000">
                <a:off x="-1024862" y="3989305"/>
                <a:ext cx="3316536" cy="1015515"/>
              </a:xfrm>
              <a:prstGeom prst="rect">
                <a:avLst/>
              </a:prstGeom>
            </p:spPr>
          </p:pic>
          <p:pic>
            <p:nvPicPr>
              <p:cNvPr id="6" name="Picture 5">
                <a:extLst>
                  <a:ext uri="{FF2B5EF4-FFF2-40B4-BE49-F238E27FC236}">
                    <a16:creationId xmlns:a16="http://schemas.microsoft.com/office/drawing/2014/main" id="{D88E7DAB-B0BB-F4E7-5101-1D37EE614907}"/>
                  </a:ext>
                </a:extLst>
              </p:cNvPr>
              <p:cNvPicPr>
                <a:picLocks noChangeAspect="1"/>
              </p:cNvPicPr>
              <p:nvPr/>
            </p:nvPicPr>
            <p:blipFill rotWithShape="1">
              <a:blip r:embed="rId9"/>
              <a:srcRect l="5708" t="11517" r="44879" b="40069"/>
              <a:stretch/>
            </p:blipFill>
            <p:spPr>
              <a:xfrm rot="16200000">
                <a:off x="997534" y="3987720"/>
                <a:ext cx="3316536" cy="1018679"/>
              </a:xfrm>
              <a:prstGeom prst="rect">
                <a:avLst/>
              </a:prstGeom>
            </p:spPr>
          </p:pic>
          <p:sp>
            <p:nvSpPr>
              <p:cNvPr id="18" name="TextBox 17">
                <a:extLst>
                  <a:ext uri="{FF2B5EF4-FFF2-40B4-BE49-F238E27FC236}">
                    <a16:creationId xmlns:a16="http://schemas.microsoft.com/office/drawing/2014/main" id="{E6D364BB-69E9-B4FD-25E5-8133AECA5F0D}"/>
                  </a:ext>
                </a:extLst>
              </p:cNvPr>
              <p:cNvSpPr txBox="1"/>
              <p:nvPr/>
            </p:nvSpPr>
            <p:spPr>
              <a:xfrm>
                <a:off x="-76724" y="4058195"/>
                <a:ext cx="1319592" cy="830997"/>
              </a:xfrm>
              <a:prstGeom prst="rect">
                <a:avLst/>
              </a:prstGeom>
              <a:noFill/>
            </p:spPr>
            <p:txBody>
              <a:bodyPr wrap="none" rtlCol="0">
                <a:spAutoFit/>
              </a:bodyPr>
              <a:lstStyle/>
              <a:p>
                <a:r>
                  <a:rPr lang="en-US" sz="2400" dirty="0">
                    <a:solidFill>
                      <a:schemeClr val="bg1"/>
                    </a:solidFill>
                  </a:rPr>
                  <a:t>Image </a:t>
                </a:r>
                <a:br>
                  <a:rPr lang="en-US" sz="2400" dirty="0">
                    <a:solidFill>
                      <a:schemeClr val="bg1"/>
                    </a:solidFill>
                  </a:rPr>
                </a:br>
                <a:r>
                  <a:rPr lang="en-US" sz="2400" dirty="0">
                    <a:solidFill>
                      <a:schemeClr val="bg1"/>
                    </a:solidFill>
                  </a:rPr>
                  <a:t>Analysis</a:t>
                </a:r>
                <a:endParaRPr lang="LID4096" sz="2400" dirty="0">
                  <a:solidFill>
                    <a:schemeClr val="bg1"/>
                  </a:solidFill>
                </a:endParaRPr>
              </a:p>
            </p:txBody>
          </p:sp>
        </p:grpSp>
      </p:grpSp>
      <p:grpSp>
        <p:nvGrpSpPr>
          <p:cNvPr id="38" name="Group 37">
            <a:extLst>
              <a:ext uri="{FF2B5EF4-FFF2-40B4-BE49-F238E27FC236}">
                <a16:creationId xmlns:a16="http://schemas.microsoft.com/office/drawing/2014/main" id="{DE84D91C-230E-155B-642D-9D9FD722E700}"/>
              </a:ext>
            </a:extLst>
          </p:cNvPr>
          <p:cNvGrpSpPr/>
          <p:nvPr/>
        </p:nvGrpSpPr>
        <p:grpSpPr>
          <a:xfrm>
            <a:off x="8670544" y="-263580"/>
            <a:ext cx="3552150" cy="3931481"/>
            <a:chOff x="8670544" y="-263580"/>
            <a:chExt cx="3552150" cy="3931481"/>
          </a:xfrm>
        </p:grpSpPr>
        <p:sp>
          <p:nvSpPr>
            <p:cNvPr id="34" name="Rectangle 33">
              <a:extLst>
                <a:ext uri="{FF2B5EF4-FFF2-40B4-BE49-F238E27FC236}">
                  <a16:creationId xmlns:a16="http://schemas.microsoft.com/office/drawing/2014/main" id="{93068559-0CD3-9772-47EB-9DFA6374FC4B}"/>
                </a:ext>
              </a:extLst>
            </p:cNvPr>
            <p:cNvSpPr/>
            <p:nvPr/>
          </p:nvSpPr>
          <p:spPr>
            <a:xfrm>
              <a:off x="8670544" y="-263580"/>
              <a:ext cx="3552150" cy="3931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2" name="Content Placeholder 4">
              <a:extLst>
                <a:ext uri="{FF2B5EF4-FFF2-40B4-BE49-F238E27FC236}">
                  <a16:creationId xmlns:a16="http://schemas.microsoft.com/office/drawing/2014/main" id="{D767387E-4506-7BBB-0389-5BEE0F792FD8}"/>
                </a:ext>
              </a:extLst>
            </p:cNvPr>
            <p:cNvPicPr>
              <a:picLocks noChangeAspect="1"/>
            </p:cNvPicPr>
            <p:nvPr/>
          </p:nvPicPr>
          <p:blipFill>
            <a:blip r:embed="rId10">
              <a:extLst>
                <a:ext uri="{28A0092B-C50C-407E-A947-70E740481C1C}">
                  <a14:useLocalDpi xmlns:a14="http://schemas.microsoft.com/office/drawing/2010/main" val="0"/>
                </a:ext>
              </a:extLst>
            </a:blip>
            <a:srcRect l="3144" r="5718"/>
            <a:stretch/>
          </p:blipFill>
          <p:spPr>
            <a:xfrm>
              <a:off x="9109041" y="634659"/>
              <a:ext cx="2972060" cy="2744153"/>
            </a:xfrm>
            <a:prstGeom prst="rect">
              <a:avLst/>
            </a:prstGeom>
          </p:spPr>
        </p:pic>
        <p:sp>
          <p:nvSpPr>
            <p:cNvPr id="23" name="TextBox 22">
              <a:extLst>
                <a:ext uri="{FF2B5EF4-FFF2-40B4-BE49-F238E27FC236}">
                  <a16:creationId xmlns:a16="http://schemas.microsoft.com/office/drawing/2014/main" id="{FF7F0DE2-92B1-A497-4FA9-0EA6E545D325}"/>
                </a:ext>
              </a:extLst>
            </p:cNvPr>
            <p:cNvSpPr txBox="1"/>
            <p:nvPr/>
          </p:nvSpPr>
          <p:spPr>
            <a:xfrm>
              <a:off x="9421512" y="298160"/>
              <a:ext cx="2347117" cy="461665"/>
            </a:xfrm>
            <a:prstGeom prst="rect">
              <a:avLst/>
            </a:prstGeom>
            <a:noFill/>
          </p:spPr>
          <p:txBody>
            <a:bodyPr wrap="none" rtlCol="0">
              <a:spAutoFit/>
            </a:bodyPr>
            <a:lstStyle/>
            <a:p>
              <a:r>
                <a:rPr lang="en-US" sz="2400" dirty="0"/>
                <a:t>Auxin Response</a:t>
              </a:r>
              <a:endParaRPr lang="LID4096" sz="2400" dirty="0"/>
            </a:p>
          </p:txBody>
        </p:sp>
      </p:grpSp>
      <p:grpSp>
        <p:nvGrpSpPr>
          <p:cNvPr id="27" name="Group 26">
            <a:extLst>
              <a:ext uri="{FF2B5EF4-FFF2-40B4-BE49-F238E27FC236}">
                <a16:creationId xmlns:a16="http://schemas.microsoft.com/office/drawing/2014/main" id="{457D31F2-C37C-B6DE-73C6-F79FFDFDA35C}"/>
              </a:ext>
            </a:extLst>
          </p:cNvPr>
          <p:cNvGrpSpPr/>
          <p:nvPr/>
        </p:nvGrpSpPr>
        <p:grpSpPr>
          <a:xfrm>
            <a:off x="932262" y="-1110044"/>
            <a:ext cx="3552150" cy="3931481"/>
            <a:chOff x="567013" y="-795062"/>
            <a:chExt cx="3552150" cy="3931481"/>
          </a:xfrm>
        </p:grpSpPr>
        <p:sp>
          <p:nvSpPr>
            <p:cNvPr id="12" name="Rectangle 11">
              <a:extLst>
                <a:ext uri="{FF2B5EF4-FFF2-40B4-BE49-F238E27FC236}">
                  <a16:creationId xmlns:a16="http://schemas.microsoft.com/office/drawing/2014/main" id="{1FB7A35D-991B-8059-3FEF-6E337AC43E2B}"/>
                </a:ext>
              </a:extLst>
            </p:cNvPr>
            <p:cNvSpPr/>
            <p:nvPr/>
          </p:nvSpPr>
          <p:spPr>
            <a:xfrm>
              <a:off x="567013" y="-795062"/>
              <a:ext cx="3552150" cy="3931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26" name="Group 25">
              <a:extLst>
                <a:ext uri="{FF2B5EF4-FFF2-40B4-BE49-F238E27FC236}">
                  <a16:creationId xmlns:a16="http://schemas.microsoft.com/office/drawing/2014/main" id="{75251165-42F2-501A-7F19-EDB49D7FF90E}"/>
                </a:ext>
              </a:extLst>
            </p:cNvPr>
            <p:cNvGrpSpPr/>
            <p:nvPr/>
          </p:nvGrpSpPr>
          <p:grpSpPr>
            <a:xfrm>
              <a:off x="571281" y="-314668"/>
              <a:ext cx="3543614" cy="2775723"/>
              <a:chOff x="640079" y="216832"/>
              <a:chExt cx="3543614" cy="2775723"/>
            </a:xfrm>
          </p:grpSpPr>
          <p:pic>
            <p:nvPicPr>
              <p:cNvPr id="24" name="Рисунок 12">
                <a:extLst>
                  <a:ext uri="{FF2B5EF4-FFF2-40B4-BE49-F238E27FC236}">
                    <a16:creationId xmlns:a16="http://schemas.microsoft.com/office/drawing/2014/main" id="{3B2FF057-062B-E613-E9EA-0D3AD8B5CACA}"/>
                  </a:ext>
                </a:extLst>
              </p:cNvPr>
              <p:cNvPicPr>
                <a:picLocks noChangeAspect="1"/>
              </p:cNvPicPr>
              <p:nvPr/>
            </p:nvPicPr>
            <p:blipFill>
              <a:blip r:embed="rId11"/>
              <a:srcRect r="66633"/>
              <a:stretch/>
            </p:blipFill>
            <p:spPr>
              <a:xfrm>
                <a:off x="640079" y="216832"/>
                <a:ext cx="3543614" cy="2505673"/>
              </a:xfrm>
              <a:prstGeom prst="snip2DiagRect">
                <a:avLst>
                  <a:gd name="adj1" fmla="val 0"/>
                  <a:gd name="adj2" fmla="val 17516"/>
                </a:avLst>
              </a:prstGeom>
            </p:spPr>
          </p:pic>
          <p:sp>
            <p:nvSpPr>
              <p:cNvPr id="25" name="TextBox 24">
                <a:extLst>
                  <a:ext uri="{FF2B5EF4-FFF2-40B4-BE49-F238E27FC236}">
                    <a16:creationId xmlns:a16="http://schemas.microsoft.com/office/drawing/2014/main" id="{F8F2559E-7606-6625-EEDC-C04A7BABE7E9}"/>
                  </a:ext>
                </a:extLst>
              </p:cNvPr>
              <p:cNvSpPr txBox="1"/>
              <p:nvPr/>
            </p:nvSpPr>
            <p:spPr>
              <a:xfrm>
                <a:off x="660992" y="2530890"/>
                <a:ext cx="3363421" cy="461665"/>
              </a:xfrm>
              <a:prstGeom prst="rect">
                <a:avLst/>
              </a:prstGeom>
              <a:noFill/>
            </p:spPr>
            <p:txBody>
              <a:bodyPr wrap="none" rtlCol="0">
                <a:spAutoFit/>
              </a:bodyPr>
              <a:lstStyle/>
              <a:p>
                <a:r>
                  <a:rPr lang="en-US" sz="2400" dirty="0"/>
                  <a:t>Mathematical Modelling</a:t>
                </a:r>
                <a:endParaRPr lang="LID4096" sz="2400" dirty="0"/>
              </a:p>
            </p:txBody>
          </p:sp>
        </p:grpSp>
      </p:grpSp>
      <p:pic>
        <p:nvPicPr>
          <p:cNvPr id="43" name="Graphic 42">
            <a:extLst>
              <a:ext uri="{FF2B5EF4-FFF2-40B4-BE49-F238E27FC236}">
                <a16:creationId xmlns:a16="http://schemas.microsoft.com/office/drawing/2014/main" id="{63A84A39-AAB7-7379-F0CC-FBBF04BA54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282" y="4898194"/>
            <a:ext cx="2514600" cy="381000"/>
          </a:xfrm>
          <a:prstGeom prst="rect">
            <a:avLst/>
          </a:prstGeom>
        </p:spPr>
      </p:pic>
    </p:spTree>
    <p:extLst>
      <p:ext uri="{BB962C8B-B14F-4D97-AF65-F5344CB8AC3E}">
        <p14:creationId xmlns:p14="http://schemas.microsoft.com/office/powerpoint/2010/main" val="100454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0567200-F6C2-2E81-3902-001A5545CB42}"/>
              </a:ext>
            </a:extLst>
          </p:cNvPr>
          <p:cNvGrpSpPr/>
          <p:nvPr/>
        </p:nvGrpSpPr>
        <p:grpSpPr>
          <a:xfrm>
            <a:off x="1199072" y="2285404"/>
            <a:ext cx="3573920" cy="3931481"/>
            <a:chOff x="1199072" y="2285404"/>
            <a:chExt cx="3573920" cy="3931481"/>
          </a:xfrm>
        </p:grpSpPr>
        <p:sp>
          <p:nvSpPr>
            <p:cNvPr id="7" name="Rectangle 6">
              <a:extLst>
                <a:ext uri="{FF2B5EF4-FFF2-40B4-BE49-F238E27FC236}">
                  <a16:creationId xmlns:a16="http://schemas.microsoft.com/office/drawing/2014/main" id="{F9575722-0F0E-0B23-5D28-D4C93030D9BD}"/>
                </a:ext>
              </a:extLst>
            </p:cNvPr>
            <p:cNvSpPr/>
            <p:nvPr/>
          </p:nvSpPr>
          <p:spPr>
            <a:xfrm>
              <a:off x="1220842" y="2285404"/>
              <a:ext cx="3552150" cy="3931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grpSp>
          <p:nvGrpSpPr>
            <p:cNvPr id="5" name="Group 4">
              <a:extLst>
                <a:ext uri="{FF2B5EF4-FFF2-40B4-BE49-F238E27FC236}">
                  <a16:creationId xmlns:a16="http://schemas.microsoft.com/office/drawing/2014/main" id="{6F0DAE28-4365-8F31-854D-114665419AD8}"/>
                </a:ext>
              </a:extLst>
            </p:cNvPr>
            <p:cNvGrpSpPr/>
            <p:nvPr/>
          </p:nvGrpSpPr>
          <p:grpSpPr>
            <a:xfrm>
              <a:off x="1199072" y="2406427"/>
              <a:ext cx="3453610" cy="3485202"/>
              <a:chOff x="1199072" y="2406427"/>
              <a:chExt cx="3453610" cy="3485202"/>
            </a:xfrm>
          </p:grpSpPr>
          <p:pic>
            <p:nvPicPr>
              <p:cNvPr id="1026" name="Picture 2">
                <a:extLst>
                  <a:ext uri="{FF2B5EF4-FFF2-40B4-BE49-F238E27FC236}">
                    <a16:creationId xmlns:a16="http://schemas.microsoft.com/office/drawing/2014/main" id="{97AE4240-0538-91F3-8E8B-2A9E55CF1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53" t="59973" r="10759"/>
              <a:stretch/>
            </p:blipFill>
            <p:spPr bwMode="auto">
              <a:xfrm>
                <a:off x="1239413" y="3700297"/>
                <a:ext cx="3413269" cy="21913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0FCA4E-9660-065A-3EF3-D14AE395C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072" y="2406427"/>
                <a:ext cx="1475117" cy="1211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83A610-A9C6-1776-0BB2-7A0D0F3A9B87}"/>
                  </a:ext>
                </a:extLst>
              </p:cNvPr>
              <p:cNvSpPr txBox="1"/>
              <p:nvPr/>
            </p:nvSpPr>
            <p:spPr>
              <a:xfrm>
                <a:off x="2581295" y="2787800"/>
                <a:ext cx="1745158" cy="646331"/>
              </a:xfrm>
              <a:prstGeom prst="rect">
                <a:avLst/>
              </a:prstGeom>
              <a:noFill/>
            </p:spPr>
            <p:txBody>
              <a:bodyPr wrap="none" rtlCol="0">
                <a:spAutoFit/>
              </a:bodyPr>
              <a:lstStyle/>
              <a:p>
                <a:r>
                  <a:rPr lang="en-US" sz="3600" b="1" dirty="0" err="1">
                    <a:solidFill>
                      <a:schemeClr val="accent6"/>
                    </a:solidFill>
                    <a:latin typeface="Amasis MT Pro Black" panose="020F0502020204030204" pitchFamily="18" charset="0"/>
                  </a:rPr>
                  <a:t>CisCross</a:t>
                </a:r>
                <a:endParaRPr lang="LID4096" sz="3600" b="1" dirty="0">
                  <a:solidFill>
                    <a:schemeClr val="accent6"/>
                  </a:solidFill>
                  <a:latin typeface="Amasis MT Pro Black" panose="020F0502020204030204" pitchFamily="18" charset="0"/>
                </a:endParaRPr>
              </a:p>
            </p:txBody>
          </p:sp>
        </p:grpSp>
      </p:grpSp>
    </p:spTree>
    <p:extLst>
      <p:ext uri="{BB962C8B-B14F-4D97-AF65-F5344CB8AC3E}">
        <p14:creationId xmlns:p14="http://schemas.microsoft.com/office/powerpoint/2010/main" val="2112308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AA6DB53F-FA70-464C-8A5D-14C4633341B1}"/>
              </a:ext>
            </a:extLst>
          </p:cNvPr>
          <p:cNvGrpSpPr/>
          <p:nvPr/>
        </p:nvGrpSpPr>
        <p:grpSpPr>
          <a:xfrm>
            <a:off x="2652910" y="1400347"/>
            <a:ext cx="6608320" cy="5025318"/>
            <a:chOff x="2652910" y="1400347"/>
            <a:chExt cx="6608320" cy="5025318"/>
          </a:xfrm>
        </p:grpSpPr>
        <p:cxnSp>
          <p:nvCxnSpPr>
            <p:cNvPr id="5" name="Straight Connector 231">
              <a:extLst>
                <a:ext uri="{FF2B5EF4-FFF2-40B4-BE49-F238E27FC236}">
                  <a16:creationId xmlns:a16="http://schemas.microsoft.com/office/drawing/2014/main" id="{1F43008F-3053-5038-2292-640CC02FAA73}"/>
                </a:ext>
              </a:extLst>
            </p:cNvPr>
            <p:cNvCxnSpPr/>
            <p:nvPr/>
          </p:nvCxnSpPr>
          <p:spPr>
            <a:xfrm>
              <a:off x="8473516" y="2289615"/>
              <a:ext cx="0" cy="81055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278">
              <a:extLst>
                <a:ext uri="{FF2B5EF4-FFF2-40B4-BE49-F238E27FC236}">
                  <a16:creationId xmlns:a16="http://schemas.microsoft.com/office/drawing/2014/main" id="{45A5E249-13FC-5F58-FE2B-2893183A5CE0}"/>
                </a:ext>
              </a:extLst>
            </p:cNvPr>
            <p:cNvCxnSpPr/>
            <p:nvPr/>
          </p:nvCxnSpPr>
          <p:spPr>
            <a:xfrm>
              <a:off x="8449306" y="4997437"/>
              <a:ext cx="0" cy="7380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EAC4F35-077E-92A9-8200-CCBAF17B99D1}"/>
                </a:ext>
              </a:extLst>
            </p:cNvPr>
            <p:cNvSpPr/>
            <p:nvPr/>
          </p:nvSpPr>
          <p:spPr>
            <a:xfrm>
              <a:off x="6155939" y="3659695"/>
              <a:ext cx="1413339" cy="27580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A55F8A48-D98C-4F6D-2F4E-62C16160734D}"/>
                </a:ext>
              </a:extLst>
            </p:cNvPr>
            <p:cNvSpPr/>
            <p:nvPr/>
          </p:nvSpPr>
          <p:spPr>
            <a:xfrm>
              <a:off x="6127706" y="1700152"/>
              <a:ext cx="1436625" cy="16518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Arial" panose="020B0604020202020204" pitchFamily="34" charset="0"/>
                <a:cs typeface="Arial" panose="020B0604020202020204" pitchFamily="34" charset="0"/>
              </a:endParaRPr>
            </a:p>
          </p:txBody>
        </p:sp>
        <p:pic>
          <p:nvPicPr>
            <p:cNvPr id="9" name="Рисунок 6">
              <a:extLst>
                <a:ext uri="{FF2B5EF4-FFF2-40B4-BE49-F238E27FC236}">
                  <a16:creationId xmlns:a16="http://schemas.microsoft.com/office/drawing/2014/main" id="{F86FEB50-913A-BE98-7363-9585167B85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89" r="4428" b="5471"/>
            <a:stretch/>
          </p:blipFill>
          <p:spPr>
            <a:xfrm>
              <a:off x="6146772" y="1840214"/>
              <a:ext cx="1383212" cy="1286146"/>
            </a:xfrm>
            <a:prstGeom prst="rect">
              <a:avLst/>
            </a:prstGeom>
          </p:spPr>
        </p:pic>
        <p:pic>
          <p:nvPicPr>
            <p:cNvPr id="10" name="Рисунок 3">
              <a:extLst>
                <a:ext uri="{FF2B5EF4-FFF2-40B4-BE49-F238E27FC236}">
                  <a16:creationId xmlns:a16="http://schemas.microsoft.com/office/drawing/2014/main" id="{BE5EC9DB-F497-D40A-0477-D00C3EF34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18" t="3350" r="8872" b="14621"/>
            <a:stretch/>
          </p:blipFill>
          <p:spPr>
            <a:xfrm rot="16200000">
              <a:off x="5501457" y="4318329"/>
              <a:ext cx="2755065" cy="1440603"/>
            </a:xfrm>
            <a:prstGeom prst="rect">
              <a:avLst/>
            </a:prstGeom>
          </p:spPr>
        </p:pic>
        <p:pic>
          <p:nvPicPr>
            <p:cNvPr id="11" name="Picture 10">
              <a:extLst>
                <a:ext uri="{FF2B5EF4-FFF2-40B4-BE49-F238E27FC236}">
                  <a16:creationId xmlns:a16="http://schemas.microsoft.com/office/drawing/2014/main" id="{7ECFF315-0FAC-7EA9-B19E-F3FD406B7E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98" t="3964" r="8654" b="12133"/>
            <a:stretch/>
          </p:blipFill>
          <p:spPr>
            <a:xfrm>
              <a:off x="7622495" y="1693684"/>
              <a:ext cx="1620043" cy="1664768"/>
            </a:xfrm>
            <a:prstGeom prst="rect">
              <a:avLst/>
            </a:prstGeom>
          </p:spPr>
        </p:pic>
        <p:pic>
          <p:nvPicPr>
            <p:cNvPr id="12" name="Picture 11">
              <a:extLst>
                <a:ext uri="{FF2B5EF4-FFF2-40B4-BE49-F238E27FC236}">
                  <a16:creationId xmlns:a16="http://schemas.microsoft.com/office/drawing/2014/main" id="{10C2E2F9-1463-7302-978F-89E505A9A7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083" t="3408" r="31224" b="6015"/>
            <a:stretch/>
          </p:blipFill>
          <p:spPr>
            <a:xfrm rot="16200000">
              <a:off x="7066757" y="4231192"/>
              <a:ext cx="2776642" cy="1612304"/>
            </a:xfrm>
            <a:prstGeom prst="rect">
              <a:avLst/>
            </a:prstGeom>
          </p:spPr>
        </p:pic>
        <p:cxnSp>
          <p:nvCxnSpPr>
            <p:cNvPr id="13" name="Straight Connector 12">
              <a:extLst>
                <a:ext uri="{FF2B5EF4-FFF2-40B4-BE49-F238E27FC236}">
                  <a16:creationId xmlns:a16="http://schemas.microsoft.com/office/drawing/2014/main" id="{C38986B5-F3CC-C7EF-2973-1B7F189923C4}"/>
                </a:ext>
              </a:extLst>
            </p:cNvPr>
            <p:cNvCxnSpPr/>
            <p:nvPr/>
          </p:nvCxnSpPr>
          <p:spPr>
            <a:xfrm>
              <a:off x="6220246" y="5669114"/>
              <a:ext cx="0" cy="67951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1E37D5-EFC6-604E-7477-2991ADB6E672}"/>
                </a:ext>
              </a:extLst>
            </p:cNvPr>
            <p:cNvSpPr txBox="1"/>
            <p:nvPr/>
          </p:nvSpPr>
          <p:spPr>
            <a:xfrm>
              <a:off x="6452064" y="1403612"/>
              <a:ext cx="986920" cy="33801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control</a:t>
              </a:r>
              <a:endParaRPr lang="ru-RU" sz="14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4DC3389-1631-8AB1-82DF-4775F43C5E90}"/>
                </a:ext>
              </a:extLst>
            </p:cNvPr>
            <p:cNvSpPr txBox="1"/>
            <p:nvPr/>
          </p:nvSpPr>
          <p:spPr>
            <a:xfrm>
              <a:off x="8029777" y="1403612"/>
              <a:ext cx="1044503" cy="5746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30 µM SA</a:t>
              </a:r>
              <a:endParaRPr lang="ru-RU" sz="14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44AB6F42-7963-771E-B574-3FBDF0941BFD}"/>
                </a:ext>
              </a:extLst>
            </p:cNvPr>
            <p:cNvCxnSpPr/>
            <p:nvPr/>
          </p:nvCxnSpPr>
          <p:spPr>
            <a:xfrm flipH="1">
              <a:off x="8781659" y="4812497"/>
              <a:ext cx="112360" cy="185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C122CB-92AD-3F8B-2CDD-06E0BCC34BD5}"/>
                </a:ext>
              </a:extLst>
            </p:cNvPr>
            <p:cNvCxnSpPr/>
            <p:nvPr/>
          </p:nvCxnSpPr>
          <p:spPr>
            <a:xfrm flipH="1">
              <a:off x="8782773" y="4288636"/>
              <a:ext cx="99948" cy="325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FBEA79-DE59-CFD2-6AFF-66B80F847C20}"/>
                </a:ext>
              </a:extLst>
            </p:cNvPr>
            <p:cNvCxnSpPr/>
            <p:nvPr/>
          </p:nvCxnSpPr>
          <p:spPr>
            <a:xfrm flipH="1">
              <a:off x="8800817" y="4003884"/>
              <a:ext cx="47698" cy="262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3CBB291E-B80F-E05F-9906-C7E3A0E90266}"/>
                </a:ext>
              </a:extLst>
            </p:cNvPr>
            <p:cNvCxnSpPr/>
            <p:nvPr/>
          </p:nvCxnSpPr>
          <p:spPr>
            <a:xfrm>
              <a:off x="6185715" y="2617298"/>
              <a:ext cx="0" cy="6795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F4DF8C19-97BE-9BF2-B4A1-6785B8734682}"/>
                </a:ext>
              </a:extLst>
            </p:cNvPr>
            <p:cNvGrpSpPr/>
            <p:nvPr/>
          </p:nvGrpSpPr>
          <p:grpSpPr>
            <a:xfrm>
              <a:off x="2652910" y="1400347"/>
              <a:ext cx="3509843" cy="5025315"/>
              <a:chOff x="7269627" y="1719047"/>
              <a:chExt cx="2782525" cy="3640330"/>
            </a:xfrm>
          </p:grpSpPr>
          <p:pic>
            <p:nvPicPr>
              <p:cNvPr id="76" name="Рисунок 56">
                <a:extLst>
                  <a:ext uri="{FF2B5EF4-FFF2-40B4-BE49-F238E27FC236}">
                    <a16:creationId xmlns:a16="http://schemas.microsoft.com/office/drawing/2014/main" id="{C40E2D69-A306-207C-AB7A-5E99C23E7DAD}"/>
                  </a:ext>
                </a:extLst>
              </p:cNvPr>
              <p:cNvPicPr>
                <a:picLocks noChangeAspect="1"/>
              </p:cNvPicPr>
              <p:nvPr/>
            </p:nvPicPr>
            <p:blipFill rotWithShape="1">
              <a:blip r:embed="rId6"/>
              <a:srcRect t="2879"/>
              <a:stretch/>
            </p:blipFill>
            <p:spPr>
              <a:xfrm>
                <a:off x="9185838" y="1951365"/>
                <a:ext cx="621469" cy="2276773"/>
              </a:xfrm>
              <a:prstGeom prst="rect">
                <a:avLst/>
              </a:prstGeom>
            </p:spPr>
          </p:pic>
          <p:grpSp>
            <p:nvGrpSpPr>
              <p:cNvPr id="77" name="Группа 4">
                <a:extLst>
                  <a:ext uri="{FF2B5EF4-FFF2-40B4-BE49-F238E27FC236}">
                    <a16:creationId xmlns:a16="http://schemas.microsoft.com/office/drawing/2014/main" id="{677894E0-A7AA-47EA-136C-9A8FCFCED25F}"/>
                  </a:ext>
                </a:extLst>
              </p:cNvPr>
              <p:cNvGrpSpPr/>
              <p:nvPr/>
            </p:nvGrpSpPr>
            <p:grpSpPr>
              <a:xfrm>
                <a:off x="7269627" y="1719047"/>
                <a:ext cx="1925019" cy="3637072"/>
                <a:chOff x="1228024" y="1762714"/>
                <a:chExt cx="1266959" cy="3098081"/>
              </a:xfrm>
            </p:grpSpPr>
            <p:pic>
              <p:nvPicPr>
                <p:cNvPr id="85" name="Рисунок 5">
                  <a:extLst>
                    <a:ext uri="{FF2B5EF4-FFF2-40B4-BE49-F238E27FC236}">
                      <a16:creationId xmlns:a16="http://schemas.microsoft.com/office/drawing/2014/main" id="{AD6601DE-365D-7D4E-61BA-83D3D0C98EDC}"/>
                    </a:ext>
                  </a:extLst>
                </p:cNvPr>
                <p:cNvPicPr>
                  <a:picLocks noChangeAspect="1"/>
                </p:cNvPicPr>
                <p:nvPr/>
              </p:nvPicPr>
              <p:blipFill>
                <a:blip r:embed="rId7"/>
                <a:stretch>
                  <a:fillRect/>
                </a:stretch>
              </p:blipFill>
              <p:spPr>
                <a:xfrm>
                  <a:off x="1931601" y="1958536"/>
                  <a:ext cx="563382" cy="1628962"/>
                </a:xfrm>
                <a:prstGeom prst="rect">
                  <a:avLst/>
                </a:prstGeom>
              </p:spPr>
            </p:pic>
            <p:sp>
              <p:nvSpPr>
                <p:cNvPr id="86" name="TextBox 85">
                  <a:extLst>
                    <a:ext uri="{FF2B5EF4-FFF2-40B4-BE49-F238E27FC236}">
                      <a16:creationId xmlns:a16="http://schemas.microsoft.com/office/drawing/2014/main" id="{CDAAD153-B275-60EF-3206-F393F1B90C48}"/>
                    </a:ext>
                  </a:extLst>
                </p:cNvPr>
                <p:cNvSpPr txBox="1"/>
                <p:nvPr/>
              </p:nvSpPr>
              <p:spPr>
                <a:xfrm>
                  <a:off x="1896982" y="1771619"/>
                  <a:ext cx="531222" cy="189913"/>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30 µM SA</a:t>
                  </a:r>
                  <a:endParaRPr lang="ru-RU" sz="14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E1207B8B-907C-7426-D129-74BC94A5D7BC}"/>
                    </a:ext>
                  </a:extLst>
                </p:cNvPr>
                <p:cNvSpPr txBox="1"/>
                <p:nvPr/>
              </p:nvSpPr>
              <p:spPr>
                <a:xfrm>
                  <a:off x="1362773" y="1762714"/>
                  <a:ext cx="577516" cy="18991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Control</a:t>
                  </a:r>
                  <a:endParaRPr lang="ru-RU" sz="1400" dirty="0">
                    <a:latin typeface="Arial" panose="020B0604020202020204" pitchFamily="34" charset="0"/>
                    <a:cs typeface="Arial" panose="020B0604020202020204" pitchFamily="34" charset="0"/>
                  </a:endParaRPr>
                </a:p>
              </p:txBody>
            </p:sp>
            <p:pic>
              <p:nvPicPr>
                <p:cNvPr id="88" name="Рисунок 8">
                  <a:extLst>
                    <a:ext uri="{FF2B5EF4-FFF2-40B4-BE49-F238E27FC236}">
                      <a16:creationId xmlns:a16="http://schemas.microsoft.com/office/drawing/2014/main" id="{69C0D21D-58A6-6E88-DCE0-0E4BFC05BE1B}"/>
                    </a:ext>
                  </a:extLst>
                </p:cNvPr>
                <p:cNvPicPr>
                  <a:picLocks noChangeAspect="1"/>
                </p:cNvPicPr>
                <p:nvPr/>
              </p:nvPicPr>
              <p:blipFill rotWithShape="1">
                <a:blip r:embed="rId8"/>
                <a:srcRect t="1826"/>
                <a:stretch/>
              </p:blipFill>
              <p:spPr>
                <a:xfrm>
                  <a:off x="1228024" y="1960605"/>
                  <a:ext cx="710276" cy="2900189"/>
                </a:xfrm>
                <a:prstGeom prst="rect">
                  <a:avLst/>
                </a:prstGeom>
              </p:spPr>
            </p:pic>
            <p:pic>
              <p:nvPicPr>
                <p:cNvPr id="89" name="Рисунок 9">
                  <a:extLst>
                    <a:ext uri="{FF2B5EF4-FFF2-40B4-BE49-F238E27FC236}">
                      <a16:creationId xmlns:a16="http://schemas.microsoft.com/office/drawing/2014/main" id="{8DA24178-B0BC-06C5-4BF0-06A900BDEE1B}"/>
                    </a:ext>
                  </a:extLst>
                </p:cNvPr>
                <p:cNvPicPr>
                  <a:picLocks noChangeAspect="1"/>
                </p:cNvPicPr>
                <p:nvPr/>
              </p:nvPicPr>
              <p:blipFill rotWithShape="1">
                <a:blip r:embed="rId9"/>
                <a:srcRect t="37793" b="333"/>
                <a:stretch/>
              </p:blipFill>
              <p:spPr>
                <a:xfrm>
                  <a:off x="1931601" y="3587498"/>
                  <a:ext cx="556552" cy="1273297"/>
                </a:xfrm>
                <a:prstGeom prst="rect">
                  <a:avLst/>
                </a:prstGeom>
              </p:spPr>
            </p:pic>
            <p:cxnSp>
              <p:nvCxnSpPr>
                <p:cNvPr id="90" name="Прямая со стрелкой 10">
                  <a:extLst>
                    <a:ext uri="{FF2B5EF4-FFF2-40B4-BE49-F238E27FC236}">
                      <a16:creationId xmlns:a16="http://schemas.microsoft.com/office/drawing/2014/main" id="{19532FC3-E9C3-C01A-AB52-4D25C17606E9}"/>
                    </a:ext>
                  </a:extLst>
                </p:cNvPr>
                <p:cNvCxnSpPr/>
                <p:nvPr/>
              </p:nvCxnSpPr>
              <p:spPr>
                <a:xfrm flipH="1">
                  <a:off x="2191994" y="2957216"/>
                  <a:ext cx="85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Прямая со стрелкой 11">
                  <a:extLst>
                    <a:ext uri="{FF2B5EF4-FFF2-40B4-BE49-F238E27FC236}">
                      <a16:creationId xmlns:a16="http://schemas.microsoft.com/office/drawing/2014/main" id="{77E3C577-E153-DAEB-9E2D-4A6E78494CB0}"/>
                    </a:ext>
                  </a:extLst>
                </p:cNvPr>
                <p:cNvCxnSpPr/>
                <p:nvPr/>
              </p:nvCxnSpPr>
              <p:spPr>
                <a:xfrm flipH="1">
                  <a:off x="1574962" y="2938743"/>
                  <a:ext cx="85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Прямая соединительная линия 16">
                <a:extLst>
                  <a:ext uri="{FF2B5EF4-FFF2-40B4-BE49-F238E27FC236}">
                    <a16:creationId xmlns:a16="http://schemas.microsoft.com/office/drawing/2014/main" id="{26031CF4-4E9A-E10C-FE7B-27601064E8E7}"/>
                  </a:ext>
                </a:extLst>
              </p:cNvPr>
              <p:cNvCxnSpPr/>
              <p:nvPr/>
            </p:nvCxnSpPr>
            <p:spPr>
              <a:xfrm>
                <a:off x="7349452" y="4493029"/>
                <a:ext cx="0" cy="5873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0017F76-EE23-5605-73ED-6260E56FCE17}"/>
                  </a:ext>
                </a:extLst>
              </p:cNvPr>
              <p:cNvSpPr txBox="1"/>
              <p:nvPr/>
            </p:nvSpPr>
            <p:spPr>
              <a:xfrm>
                <a:off x="8818800" y="2271442"/>
                <a:ext cx="265529" cy="400110"/>
              </a:xfrm>
              <a:prstGeom prst="rect">
                <a:avLst/>
              </a:prstGeom>
              <a:noFill/>
            </p:spPr>
            <p:txBody>
              <a:bodyPr wrap="square" rtlCol="0">
                <a:spAutoFit/>
              </a:bodyPr>
              <a:lstStyle/>
              <a:p>
                <a:r>
                  <a:rPr lang="en-US" sz="2000" dirty="0"/>
                  <a:t>*</a:t>
                </a:r>
                <a:endParaRPr lang="ru-RU" sz="2000" dirty="0"/>
              </a:p>
            </p:txBody>
          </p:sp>
          <p:sp>
            <p:nvSpPr>
              <p:cNvPr id="80" name="TextBox 79">
                <a:extLst>
                  <a:ext uri="{FF2B5EF4-FFF2-40B4-BE49-F238E27FC236}">
                    <a16:creationId xmlns:a16="http://schemas.microsoft.com/office/drawing/2014/main" id="{E039256E-097C-E3B7-6839-BAB96669AC39}"/>
                  </a:ext>
                </a:extLst>
              </p:cNvPr>
              <p:cNvSpPr txBox="1"/>
              <p:nvPr/>
            </p:nvSpPr>
            <p:spPr>
              <a:xfrm>
                <a:off x="8366015" y="2209604"/>
                <a:ext cx="265529" cy="400110"/>
              </a:xfrm>
              <a:prstGeom prst="rect">
                <a:avLst/>
              </a:prstGeom>
              <a:noFill/>
            </p:spPr>
            <p:txBody>
              <a:bodyPr wrap="square" rtlCol="0">
                <a:spAutoFit/>
              </a:bodyPr>
              <a:lstStyle/>
              <a:p>
                <a:r>
                  <a:rPr lang="en-US" sz="2000" dirty="0"/>
                  <a:t>*</a:t>
                </a:r>
                <a:endParaRPr lang="ru-RU" sz="2000" dirty="0"/>
              </a:p>
            </p:txBody>
          </p:sp>
          <p:sp>
            <p:nvSpPr>
              <p:cNvPr id="81" name="TextBox 80">
                <a:extLst>
                  <a:ext uri="{FF2B5EF4-FFF2-40B4-BE49-F238E27FC236}">
                    <a16:creationId xmlns:a16="http://schemas.microsoft.com/office/drawing/2014/main" id="{1DE162DE-952B-D116-135D-452809443985}"/>
                  </a:ext>
                </a:extLst>
              </p:cNvPr>
              <p:cNvSpPr txBox="1"/>
              <p:nvPr/>
            </p:nvSpPr>
            <p:spPr>
              <a:xfrm>
                <a:off x="8972957" y="1737280"/>
                <a:ext cx="1079195" cy="222953"/>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150 µM SA</a:t>
                </a:r>
                <a:endParaRPr lang="ru-RU" sz="1400" dirty="0">
                  <a:latin typeface="Arial" panose="020B0604020202020204" pitchFamily="34" charset="0"/>
                  <a:cs typeface="Arial" panose="020B0604020202020204" pitchFamily="34" charset="0"/>
                </a:endParaRPr>
              </a:p>
            </p:txBody>
          </p:sp>
          <p:cxnSp>
            <p:nvCxnSpPr>
              <p:cNvPr id="82" name="Прямая со стрелкой 21">
                <a:extLst>
                  <a:ext uri="{FF2B5EF4-FFF2-40B4-BE49-F238E27FC236}">
                    <a16:creationId xmlns:a16="http://schemas.microsoft.com/office/drawing/2014/main" id="{B02B4867-D021-043C-1686-C23EFB054E75}"/>
                  </a:ext>
                </a:extLst>
              </p:cNvPr>
              <p:cNvCxnSpPr/>
              <p:nvPr/>
            </p:nvCxnSpPr>
            <p:spPr>
              <a:xfrm flipH="1">
                <a:off x="9478906" y="3242683"/>
                <a:ext cx="1440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3" name="Рисунок 22">
                <a:extLst>
                  <a:ext uri="{FF2B5EF4-FFF2-40B4-BE49-F238E27FC236}">
                    <a16:creationId xmlns:a16="http://schemas.microsoft.com/office/drawing/2014/main" id="{86DAA2D9-EFC2-02E2-3969-71C4A9B65113}"/>
                  </a:ext>
                </a:extLst>
              </p:cNvPr>
              <p:cNvPicPr>
                <a:picLocks noChangeAspect="1"/>
              </p:cNvPicPr>
              <p:nvPr/>
            </p:nvPicPr>
            <p:blipFill>
              <a:blip r:embed="rId10"/>
              <a:stretch>
                <a:fillRect/>
              </a:stretch>
            </p:blipFill>
            <p:spPr>
              <a:xfrm>
                <a:off x="9172488" y="3864050"/>
                <a:ext cx="634819" cy="1495327"/>
              </a:xfrm>
              <a:prstGeom prst="rect">
                <a:avLst/>
              </a:prstGeom>
            </p:spPr>
          </p:pic>
          <p:sp>
            <p:nvSpPr>
              <p:cNvPr id="84" name="TextBox 83">
                <a:extLst>
                  <a:ext uri="{FF2B5EF4-FFF2-40B4-BE49-F238E27FC236}">
                    <a16:creationId xmlns:a16="http://schemas.microsoft.com/office/drawing/2014/main" id="{AFD31A4A-4FBB-6A84-BFD3-09396411BAB8}"/>
                  </a:ext>
                </a:extLst>
              </p:cNvPr>
              <p:cNvSpPr txBox="1"/>
              <p:nvPr/>
            </p:nvSpPr>
            <p:spPr>
              <a:xfrm>
                <a:off x="9125163" y="2139282"/>
                <a:ext cx="265529" cy="400110"/>
              </a:xfrm>
              <a:prstGeom prst="rect">
                <a:avLst/>
              </a:prstGeom>
              <a:noFill/>
            </p:spPr>
            <p:txBody>
              <a:bodyPr wrap="square" rtlCol="0">
                <a:spAutoFit/>
              </a:bodyPr>
              <a:lstStyle/>
              <a:p>
                <a:r>
                  <a:rPr lang="en-US" sz="2000" dirty="0"/>
                  <a:t>*</a:t>
                </a:r>
                <a:endParaRPr lang="ru-RU" sz="2000" dirty="0"/>
              </a:p>
            </p:txBody>
          </p:sp>
        </p:grpSp>
        <p:sp>
          <p:nvSpPr>
            <p:cNvPr id="92" name="TextBox 91">
              <a:extLst>
                <a:ext uri="{FF2B5EF4-FFF2-40B4-BE49-F238E27FC236}">
                  <a16:creationId xmlns:a16="http://schemas.microsoft.com/office/drawing/2014/main" id="{09C557C9-0A41-709D-6557-9719CA12D795}"/>
                </a:ext>
              </a:extLst>
            </p:cNvPr>
            <p:cNvSpPr txBox="1"/>
            <p:nvPr/>
          </p:nvSpPr>
          <p:spPr>
            <a:xfrm>
              <a:off x="2704721" y="6113386"/>
              <a:ext cx="2237233"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Pasternak et al., 2019</a:t>
              </a:r>
              <a:endParaRPr lang="ru-RU" sz="1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8389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EFF424B-1288-4373-B6C8-D3706D6403EA}"/>
              </a:ext>
            </a:extLst>
          </p:cNvPr>
          <p:cNvSpPr>
            <a:spLocks noGrp="1"/>
          </p:cNvSpPr>
          <p:nvPr/>
        </p:nvSpPr>
        <p:spPr bwMode="gray">
          <a:xfrm>
            <a:off x="1023991" y="1415647"/>
            <a:ext cx="4717903" cy="720000"/>
          </a:xfrm>
          <a:prstGeom prst="rect">
            <a:avLst/>
          </a:prstGeom>
        </p:spPr>
        <p:txBody>
          <a:bodyPr vert="horz" lIns="0" tIns="0" rIns="0" bIns="0" rtlCol="0" anchor="t">
            <a:noAutofit/>
          </a:bodyPr>
          <a:lstStyle>
            <a:lvl1pPr algn="l" defTabSz="1088610" rtl="0" eaLnBrk="1" latinLnBrk="0" hangingPunct="1">
              <a:spcBef>
                <a:spcPct val="0"/>
              </a:spcBef>
              <a:buNone/>
              <a:defRPr sz="4400" b="0" kern="1200" cap="none" spc="-210" baseline="0">
                <a:solidFill>
                  <a:schemeClr val="accent1"/>
                </a:solidFill>
                <a:latin typeface="+mj-lt"/>
                <a:ea typeface="+mj-ea"/>
                <a:cs typeface="+mj-cs"/>
              </a:defRPr>
            </a:lvl1pPr>
          </a:lstStyle>
          <a:p>
            <a:r>
              <a:rPr lang="en-US" sz="3600" dirty="0">
                <a:solidFill>
                  <a:schemeClr val="accent6">
                    <a:lumMod val="75000"/>
                  </a:schemeClr>
                </a:solidFill>
              </a:rPr>
              <a:t>Auxin response syntax</a:t>
            </a:r>
            <a:endParaRPr lang="LID4096" sz="3600" dirty="0">
              <a:solidFill>
                <a:schemeClr val="accent6">
                  <a:lumMod val="75000"/>
                </a:schemeClr>
              </a:solidFill>
            </a:endParaRPr>
          </a:p>
        </p:txBody>
      </p:sp>
      <p:pic>
        <p:nvPicPr>
          <p:cNvPr id="5" name="Google Shape;281;p10">
            <a:extLst>
              <a:ext uri="{FF2B5EF4-FFF2-40B4-BE49-F238E27FC236}">
                <a16:creationId xmlns:a16="http://schemas.microsoft.com/office/drawing/2014/main" id="{4EC799E0-F103-44B5-AFDB-560DA59B9625}"/>
              </a:ext>
            </a:extLst>
          </p:cNvPr>
          <p:cNvPicPr preferRelativeResize="0"/>
          <p:nvPr/>
        </p:nvPicPr>
        <p:blipFill rotWithShape="1">
          <a:blip r:embed="rId2">
            <a:alphaModFix/>
          </a:blip>
          <a:srcRect l="-1801" r="1"/>
          <a:stretch/>
        </p:blipFill>
        <p:spPr>
          <a:xfrm>
            <a:off x="902131" y="2028070"/>
            <a:ext cx="7327469" cy="2584272"/>
          </a:xfrm>
          <a:prstGeom prst="rect">
            <a:avLst/>
          </a:prstGeom>
          <a:noFill/>
          <a:ln>
            <a:noFill/>
          </a:ln>
        </p:spPr>
      </p:pic>
      <p:sp>
        <p:nvSpPr>
          <p:cNvPr id="6" name="Title 2">
            <a:extLst>
              <a:ext uri="{FF2B5EF4-FFF2-40B4-BE49-F238E27FC236}">
                <a16:creationId xmlns:a16="http://schemas.microsoft.com/office/drawing/2014/main" id="{E458D54C-CD18-0FDC-CD0B-17834EA79C86}"/>
              </a:ext>
            </a:extLst>
          </p:cNvPr>
          <p:cNvSpPr>
            <a:spLocks noGrp="1"/>
          </p:cNvSpPr>
          <p:nvPr/>
        </p:nvSpPr>
        <p:spPr bwMode="gray">
          <a:xfrm>
            <a:off x="1203285" y="4566741"/>
            <a:ext cx="4717903" cy="720000"/>
          </a:xfrm>
          <a:prstGeom prst="rect">
            <a:avLst/>
          </a:prstGeom>
        </p:spPr>
        <p:txBody>
          <a:bodyPr vert="horz" lIns="0" tIns="0" rIns="0" bIns="0" rtlCol="0" anchor="t">
            <a:noAutofit/>
          </a:bodyPr>
          <a:lstStyle>
            <a:lvl1pPr algn="l" defTabSz="1088610" rtl="0" eaLnBrk="1" latinLnBrk="0" hangingPunct="1">
              <a:spcBef>
                <a:spcPct val="0"/>
              </a:spcBef>
              <a:buNone/>
              <a:defRPr sz="4400" b="0" kern="1200" cap="none" spc="-210" baseline="0">
                <a:solidFill>
                  <a:schemeClr val="accent1"/>
                </a:solidFill>
                <a:latin typeface="+mj-lt"/>
                <a:ea typeface="+mj-ea"/>
                <a:cs typeface="+mj-cs"/>
              </a:defRPr>
            </a:lvl1pPr>
          </a:lstStyle>
          <a:p>
            <a:r>
              <a:rPr lang="en-US" sz="2400" dirty="0">
                <a:solidFill>
                  <a:schemeClr val="accent6">
                    <a:lumMod val="75000"/>
                  </a:schemeClr>
                </a:solidFill>
              </a:rPr>
              <a:t>Freire-Rios et al., 2020</a:t>
            </a:r>
            <a:endParaRPr lang="LID4096" sz="2400" dirty="0">
              <a:solidFill>
                <a:schemeClr val="accent6">
                  <a:lumMod val="75000"/>
                </a:schemeClr>
              </a:solidFill>
            </a:endParaRPr>
          </a:p>
        </p:txBody>
      </p:sp>
    </p:spTree>
    <p:extLst>
      <p:ext uri="{BB962C8B-B14F-4D97-AF65-F5344CB8AC3E}">
        <p14:creationId xmlns:p14="http://schemas.microsoft.com/office/powerpoint/2010/main" val="228356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BB58-C21C-161F-30A3-8587B5167191}"/>
              </a:ext>
            </a:extLst>
          </p:cNvPr>
          <p:cNvSpPr>
            <a:spLocks noGrp="1"/>
          </p:cNvSpPr>
          <p:nvPr>
            <p:ph type="title"/>
          </p:nvPr>
        </p:nvSpPr>
        <p:spPr/>
        <p:txBody>
          <a:bodyPr/>
          <a:lstStyle/>
          <a:p>
            <a:endParaRPr lang="LID4096"/>
          </a:p>
        </p:txBody>
      </p:sp>
      <p:pic>
        <p:nvPicPr>
          <p:cNvPr id="4" name="Graphic 3">
            <a:extLst>
              <a:ext uri="{FF2B5EF4-FFF2-40B4-BE49-F238E27FC236}">
                <a16:creationId xmlns:a16="http://schemas.microsoft.com/office/drawing/2014/main" id="{131D4D44-D004-6A04-A78A-83F4EBCA0BE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40727"/>
          <a:stretch/>
        </p:blipFill>
        <p:spPr>
          <a:xfrm>
            <a:off x="765886" y="2171004"/>
            <a:ext cx="2776843" cy="3641834"/>
          </a:xfrm>
          <a:prstGeom prst="rect">
            <a:avLst/>
          </a:prstGeom>
        </p:spPr>
      </p:pic>
      <p:sp>
        <p:nvSpPr>
          <p:cNvPr id="5" name="TextBox 4">
            <a:extLst>
              <a:ext uri="{FF2B5EF4-FFF2-40B4-BE49-F238E27FC236}">
                <a16:creationId xmlns:a16="http://schemas.microsoft.com/office/drawing/2014/main" id="{71D7C404-6F79-3169-30FB-5F49A7453A44}"/>
              </a:ext>
            </a:extLst>
          </p:cNvPr>
          <p:cNvSpPr txBox="1"/>
          <p:nvPr/>
        </p:nvSpPr>
        <p:spPr>
          <a:xfrm>
            <a:off x="9294978" y="3405780"/>
            <a:ext cx="649482" cy="646331"/>
          </a:xfrm>
          <a:prstGeom prst="rect">
            <a:avLst/>
          </a:prstGeom>
          <a:noFill/>
        </p:spPr>
        <p:txBody>
          <a:bodyPr wrap="square" rtlCol="0">
            <a:spAutoFit/>
          </a:bodyPr>
          <a:lstStyle/>
          <a:p>
            <a:r>
              <a:rPr lang="en-US" sz="3600" dirty="0"/>
              <a:t>=</a:t>
            </a:r>
            <a:endParaRPr lang="LID4096" sz="3600" dirty="0"/>
          </a:p>
        </p:txBody>
      </p:sp>
      <p:sp>
        <p:nvSpPr>
          <p:cNvPr id="6" name="TextBox 5">
            <a:extLst>
              <a:ext uri="{FF2B5EF4-FFF2-40B4-BE49-F238E27FC236}">
                <a16:creationId xmlns:a16="http://schemas.microsoft.com/office/drawing/2014/main" id="{6DC61196-8EBC-0FB2-BFA1-A6243F58D6D2}"/>
              </a:ext>
            </a:extLst>
          </p:cNvPr>
          <p:cNvSpPr txBox="1"/>
          <p:nvPr/>
        </p:nvSpPr>
        <p:spPr>
          <a:xfrm>
            <a:off x="2727332" y="3466381"/>
            <a:ext cx="649482" cy="646331"/>
          </a:xfrm>
          <a:prstGeom prst="rect">
            <a:avLst/>
          </a:prstGeom>
          <a:noFill/>
        </p:spPr>
        <p:txBody>
          <a:bodyPr wrap="square" rtlCol="0">
            <a:spAutoFit/>
          </a:bodyPr>
          <a:lstStyle/>
          <a:p>
            <a:r>
              <a:rPr lang="en-US" sz="3600" dirty="0"/>
              <a:t>+</a:t>
            </a:r>
            <a:endParaRPr lang="LID4096" sz="3600" dirty="0"/>
          </a:p>
        </p:txBody>
      </p:sp>
      <p:pic>
        <p:nvPicPr>
          <p:cNvPr id="7" name="Picture 6">
            <a:extLst>
              <a:ext uri="{FF2B5EF4-FFF2-40B4-BE49-F238E27FC236}">
                <a16:creationId xmlns:a16="http://schemas.microsoft.com/office/drawing/2014/main" id="{8AA4B625-8232-4E67-C09C-E70C415E3510}"/>
              </a:ext>
            </a:extLst>
          </p:cNvPr>
          <p:cNvPicPr>
            <a:picLocks noChangeAspect="1"/>
          </p:cNvPicPr>
          <p:nvPr/>
        </p:nvPicPr>
        <p:blipFill rotWithShape="1">
          <a:blip r:embed="rId4">
            <a:extLst>
              <a:ext uri="{28A0092B-C50C-407E-A947-70E740481C1C}">
                <a14:useLocalDpi xmlns:a14="http://schemas.microsoft.com/office/drawing/2010/main" val="0"/>
              </a:ext>
            </a:extLst>
          </a:blip>
          <a:srcRect l="20889" t="40178" r="27897" b="6718"/>
          <a:stretch/>
        </p:blipFill>
        <p:spPr>
          <a:xfrm>
            <a:off x="3177032" y="2171004"/>
            <a:ext cx="1599704" cy="3641834"/>
          </a:xfrm>
          <a:prstGeom prst="rect">
            <a:avLst/>
          </a:prstGeom>
        </p:spPr>
      </p:pic>
      <p:pic>
        <p:nvPicPr>
          <p:cNvPr id="8" name="Picture 7">
            <a:extLst>
              <a:ext uri="{FF2B5EF4-FFF2-40B4-BE49-F238E27FC236}">
                <a16:creationId xmlns:a16="http://schemas.microsoft.com/office/drawing/2014/main" id="{7BA93697-9369-EF8F-4C8D-BCB0F22A0D1E}"/>
              </a:ext>
            </a:extLst>
          </p:cNvPr>
          <p:cNvPicPr>
            <a:picLocks noChangeAspect="1"/>
          </p:cNvPicPr>
          <p:nvPr/>
        </p:nvPicPr>
        <p:blipFill rotWithShape="1">
          <a:blip r:embed="rId5">
            <a:extLst>
              <a:ext uri="{28A0092B-C50C-407E-A947-70E740481C1C}">
                <a14:useLocalDpi xmlns:a14="http://schemas.microsoft.com/office/drawing/2010/main" val="0"/>
              </a:ext>
            </a:extLst>
          </a:blip>
          <a:srcRect l="22031" t="40124" r="27537" b="5707"/>
          <a:stretch/>
        </p:blipFill>
        <p:spPr>
          <a:xfrm>
            <a:off x="9852293" y="2215812"/>
            <a:ext cx="1575266" cy="3715009"/>
          </a:xfrm>
          <a:prstGeom prst="rect">
            <a:avLst/>
          </a:prstGeom>
        </p:spPr>
      </p:pic>
      <p:sp>
        <p:nvSpPr>
          <p:cNvPr id="9" name="TextBox 8">
            <a:extLst>
              <a:ext uri="{FF2B5EF4-FFF2-40B4-BE49-F238E27FC236}">
                <a16:creationId xmlns:a16="http://schemas.microsoft.com/office/drawing/2014/main" id="{6D3C2535-4240-BAB0-7640-93C6CBD2E64F}"/>
              </a:ext>
            </a:extLst>
          </p:cNvPr>
          <p:cNvSpPr txBox="1"/>
          <p:nvPr/>
        </p:nvSpPr>
        <p:spPr>
          <a:xfrm>
            <a:off x="7099033" y="3513619"/>
            <a:ext cx="649482" cy="646331"/>
          </a:xfrm>
          <a:prstGeom prst="rect">
            <a:avLst/>
          </a:prstGeom>
          <a:noFill/>
        </p:spPr>
        <p:txBody>
          <a:bodyPr wrap="square" rtlCol="0">
            <a:spAutoFit/>
          </a:bodyPr>
          <a:lstStyle/>
          <a:p>
            <a:r>
              <a:rPr lang="en-US" sz="3600" dirty="0"/>
              <a:t>+</a:t>
            </a:r>
            <a:endParaRPr lang="LID4096" sz="3600" dirty="0"/>
          </a:p>
        </p:txBody>
      </p:sp>
      <p:sp>
        <p:nvSpPr>
          <p:cNvPr id="10" name="TextBox 9">
            <a:extLst>
              <a:ext uri="{FF2B5EF4-FFF2-40B4-BE49-F238E27FC236}">
                <a16:creationId xmlns:a16="http://schemas.microsoft.com/office/drawing/2014/main" id="{04C1B367-0B45-F3FB-5BC2-08EFB30E82AE}"/>
              </a:ext>
            </a:extLst>
          </p:cNvPr>
          <p:cNvSpPr txBox="1"/>
          <p:nvPr/>
        </p:nvSpPr>
        <p:spPr>
          <a:xfrm>
            <a:off x="4830321" y="3507107"/>
            <a:ext cx="649482" cy="646331"/>
          </a:xfrm>
          <a:prstGeom prst="rect">
            <a:avLst/>
          </a:prstGeom>
          <a:noFill/>
        </p:spPr>
        <p:txBody>
          <a:bodyPr wrap="square" rtlCol="0">
            <a:spAutoFit/>
          </a:bodyPr>
          <a:lstStyle/>
          <a:p>
            <a:r>
              <a:rPr lang="en-US" sz="3600" dirty="0"/>
              <a:t>+</a:t>
            </a:r>
            <a:endParaRPr lang="LID4096" sz="3600" dirty="0"/>
          </a:p>
        </p:txBody>
      </p:sp>
      <p:pic>
        <p:nvPicPr>
          <p:cNvPr id="11" name="Picture 10">
            <a:extLst>
              <a:ext uri="{FF2B5EF4-FFF2-40B4-BE49-F238E27FC236}">
                <a16:creationId xmlns:a16="http://schemas.microsoft.com/office/drawing/2014/main" id="{EBA249CB-82D6-0F6E-CC2B-E5F5C46B7F37}"/>
              </a:ext>
            </a:extLst>
          </p:cNvPr>
          <p:cNvPicPr>
            <a:picLocks noChangeAspect="1"/>
          </p:cNvPicPr>
          <p:nvPr/>
        </p:nvPicPr>
        <p:blipFill rotWithShape="1">
          <a:blip r:embed="rId6">
            <a:extLst>
              <a:ext uri="{28A0092B-C50C-407E-A947-70E740481C1C}">
                <a14:useLocalDpi xmlns:a14="http://schemas.microsoft.com/office/drawing/2010/main" val="0"/>
              </a:ext>
            </a:extLst>
          </a:blip>
          <a:srcRect l="25526" t="40348" r="28838" b="6548"/>
          <a:stretch/>
        </p:blipFill>
        <p:spPr>
          <a:xfrm>
            <a:off x="5483918" y="2215813"/>
            <a:ext cx="1444610" cy="3641834"/>
          </a:xfrm>
          <a:prstGeom prst="rect">
            <a:avLst/>
          </a:prstGeom>
        </p:spPr>
      </p:pic>
      <p:pic>
        <p:nvPicPr>
          <p:cNvPr id="12" name="Picture 11">
            <a:extLst>
              <a:ext uri="{FF2B5EF4-FFF2-40B4-BE49-F238E27FC236}">
                <a16:creationId xmlns:a16="http://schemas.microsoft.com/office/drawing/2014/main" id="{0A6CCA1E-80C5-A072-0112-8CD3819243EF}"/>
              </a:ext>
            </a:extLst>
          </p:cNvPr>
          <p:cNvPicPr>
            <a:picLocks noChangeAspect="1"/>
          </p:cNvPicPr>
          <p:nvPr/>
        </p:nvPicPr>
        <p:blipFill rotWithShape="1">
          <a:blip r:embed="rId7">
            <a:extLst>
              <a:ext uri="{28A0092B-C50C-407E-A947-70E740481C1C}">
                <a14:useLocalDpi xmlns:a14="http://schemas.microsoft.com/office/drawing/2010/main" val="0"/>
              </a:ext>
            </a:extLst>
          </a:blip>
          <a:srcRect l="25485" t="40412" r="29119" b="6485"/>
          <a:stretch/>
        </p:blipFill>
        <p:spPr>
          <a:xfrm>
            <a:off x="7672058" y="2215812"/>
            <a:ext cx="1399097" cy="3641835"/>
          </a:xfrm>
          <a:prstGeom prst="rect">
            <a:avLst/>
          </a:prstGeom>
        </p:spPr>
      </p:pic>
    </p:spTree>
    <p:extLst>
      <p:ext uri="{BB962C8B-B14F-4D97-AF65-F5344CB8AC3E}">
        <p14:creationId xmlns:p14="http://schemas.microsoft.com/office/powerpoint/2010/main" val="167132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D117-6A64-5D82-C642-2DCD761BE0CA}"/>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887F19CC-95EA-A959-C306-7681B9207C91}"/>
              </a:ext>
            </a:extLst>
          </p:cNvPr>
          <p:cNvSpPr>
            <a:spLocks noGrp="1"/>
          </p:cNvSpPr>
          <p:nvPr>
            <p:ph idx="1"/>
          </p:nvPr>
        </p:nvSpPr>
        <p:spPr/>
        <p:txBody>
          <a:bodyPr/>
          <a:lstStyle/>
          <a:p>
            <a:endParaRPr lang="LID4096"/>
          </a:p>
        </p:txBody>
      </p:sp>
      <p:pic>
        <p:nvPicPr>
          <p:cNvPr id="4" name="Picture 3" descr="C:\Users\vmironova\Desktop\Nijmegen_2019\Bleomycin\bleomycin_off0_PIN1_end_low_syn_fixPIN3PIN2\cell_death_5.mat_diff.png">
            <a:extLst>
              <a:ext uri="{FF2B5EF4-FFF2-40B4-BE49-F238E27FC236}">
                <a16:creationId xmlns:a16="http://schemas.microsoft.com/office/drawing/2014/main" id="{D9C470C3-9E7F-6EA4-A44D-FA74B0CA088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010" r="24619"/>
          <a:stretch/>
        </p:blipFill>
        <p:spPr bwMode="auto">
          <a:xfrm>
            <a:off x="5649796" y="1846687"/>
            <a:ext cx="1986940" cy="321365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6;p32">
            <a:extLst>
              <a:ext uri="{FF2B5EF4-FFF2-40B4-BE49-F238E27FC236}">
                <a16:creationId xmlns:a16="http://schemas.microsoft.com/office/drawing/2014/main" id="{9D7527C5-2DD0-F165-545C-0F9D5EC63586}"/>
              </a:ext>
            </a:extLst>
          </p:cNvPr>
          <p:cNvSpPr txBox="1"/>
          <p:nvPr/>
        </p:nvSpPr>
        <p:spPr>
          <a:xfrm>
            <a:off x="3957844" y="1513391"/>
            <a:ext cx="2004058" cy="307600"/>
          </a:xfrm>
          <a:prstGeom prst="rect">
            <a:avLst/>
          </a:prstGeom>
          <a:noFill/>
          <a:ln>
            <a:noFill/>
          </a:ln>
        </p:spPr>
        <p:txBody>
          <a:bodyPr spcFirstLastPara="1" wrap="square" lIns="91433" tIns="45700" rIns="91433" bIns="45700" anchor="t" anchorCtr="0">
            <a:noAutofit/>
          </a:bodyPr>
          <a:lstStyle/>
          <a:p>
            <a:r>
              <a:rPr lang="en" sz="1467" dirty="0">
                <a:solidFill>
                  <a:schemeClr val="dk1"/>
                </a:solidFill>
                <a:latin typeface="Calibri"/>
                <a:ea typeface="Calibri"/>
                <a:cs typeface="Calibri"/>
                <a:sym typeface="Calibri"/>
              </a:rPr>
              <a:t>Hong et al., Cell, 2017</a:t>
            </a:r>
            <a:endParaRPr sz="1467" dirty="0">
              <a:solidFill>
                <a:schemeClr val="dk1"/>
              </a:solidFill>
              <a:latin typeface="Calibri"/>
              <a:ea typeface="Calibri"/>
              <a:cs typeface="Calibri"/>
              <a:sym typeface="Calibri"/>
            </a:endParaRPr>
          </a:p>
        </p:txBody>
      </p:sp>
      <p:pic>
        <p:nvPicPr>
          <p:cNvPr id="6" name="Google Shape;197;p32">
            <a:extLst>
              <a:ext uri="{FF2B5EF4-FFF2-40B4-BE49-F238E27FC236}">
                <a16:creationId xmlns:a16="http://schemas.microsoft.com/office/drawing/2014/main" id="{77E08EC6-03F3-AB7F-923E-7D9BCB8EDCAF}"/>
              </a:ext>
            </a:extLst>
          </p:cNvPr>
          <p:cNvPicPr preferRelativeResize="0"/>
          <p:nvPr/>
        </p:nvPicPr>
        <p:blipFill rotWithShape="1">
          <a:blip r:embed="rId3">
            <a:alphaModFix/>
          </a:blip>
          <a:srcRect l="19556" t="6785" r="68750" b="57119"/>
          <a:stretch/>
        </p:blipFill>
        <p:spPr>
          <a:xfrm>
            <a:off x="3941358" y="1846687"/>
            <a:ext cx="1495089" cy="2987894"/>
          </a:xfrm>
          <a:prstGeom prst="rect">
            <a:avLst/>
          </a:prstGeom>
          <a:noFill/>
          <a:ln>
            <a:noFill/>
          </a:ln>
        </p:spPr>
      </p:pic>
      <p:sp>
        <p:nvSpPr>
          <p:cNvPr id="7" name="Google Shape;196;p32">
            <a:extLst>
              <a:ext uri="{FF2B5EF4-FFF2-40B4-BE49-F238E27FC236}">
                <a16:creationId xmlns:a16="http://schemas.microsoft.com/office/drawing/2014/main" id="{F5E90227-8826-409E-21F5-AC51BB969F8E}"/>
              </a:ext>
            </a:extLst>
          </p:cNvPr>
          <p:cNvSpPr txBox="1"/>
          <p:nvPr/>
        </p:nvSpPr>
        <p:spPr>
          <a:xfrm>
            <a:off x="5832906" y="1497280"/>
            <a:ext cx="2155209" cy="307600"/>
          </a:xfrm>
          <a:prstGeom prst="rect">
            <a:avLst/>
          </a:prstGeom>
          <a:noFill/>
          <a:ln>
            <a:noFill/>
          </a:ln>
        </p:spPr>
        <p:txBody>
          <a:bodyPr spcFirstLastPara="1" wrap="square" lIns="91433" tIns="45700" rIns="91433" bIns="45700" anchor="t" anchorCtr="0">
            <a:noAutofit/>
          </a:bodyPr>
          <a:lstStyle/>
          <a:p>
            <a:r>
              <a:rPr lang="en-US" sz="1467" dirty="0" err="1">
                <a:solidFill>
                  <a:schemeClr val="dk1"/>
                </a:solidFill>
                <a:latin typeface="Calibri"/>
                <a:ea typeface="Calibri"/>
                <a:cs typeface="Calibri"/>
                <a:sym typeface="Calibri"/>
              </a:rPr>
              <a:t>Canher</a:t>
            </a:r>
            <a:r>
              <a:rPr lang="en-US" sz="1467" dirty="0">
                <a:solidFill>
                  <a:schemeClr val="dk1"/>
                </a:solidFill>
                <a:latin typeface="Calibri"/>
                <a:ea typeface="Calibri"/>
                <a:cs typeface="Calibri"/>
                <a:sym typeface="Calibri"/>
              </a:rPr>
              <a:t> et al</a:t>
            </a:r>
            <a:r>
              <a:rPr lang="en" sz="1467" dirty="0">
                <a:solidFill>
                  <a:schemeClr val="dk1"/>
                </a:solidFill>
                <a:latin typeface="Calibri"/>
                <a:ea typeface="Calibri"/>
                <a:cs typeface="Calibri"/>
                <a:sym typeface="Calibri"/>
              </a:rPr>
              <a:t>, </a:t>
            </a:r>
            <a:r>
              <a:rPr lang="en-US" sz="1467" dirty="0">
                <a:solidFill>
                  <a:schemeClr val="dk1"/>
                </a:solidFill>
                <a:latin typeface="Calibri"/>
                <a:ea typeface="Calibri"/>
                <a:cs typeface="Calibri"/>
                <a:sym typeface="Calibri"/>
              </a:rPr>
              <a:t>PNAS, </a:t>
            </a:r>
            <a:r>
              <a:rPr lang="en" sz="1467" dirty="0">
                <a:solidFill>
                  <a:schemeClr val="dk1"/>
                </a:solidFill>
                <a:latin typeface="Calibri"/>
                <a:ea typeface="Calibri"/>
                <a:cs typeface="Calibri"/>
                <a:sym typeface="Calibri"/>
              </a:rPr>
              <a:t>2020</a:t>
            </a:r>
            <a:endParaRPr sz="1467" dirty="0">
              <a:solidFill>
                <a:schemeClr val="dk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86B48BD8-AD2F-E43B-CB8F-EB87A1DB7346}"/>
              </a:ext>
            </a:extLst>
          </p:cNvPr>
          <p:cNvPicPr>
            <a:picLocks noChangeAspect="1"/>
          </p:cNvPicPr>
          <p:nvPr/>
        </p:nvPicPr>
        <p:blipFill>
          <a:blip r:embed="rId4"/>
          <a:stretch>
            <a:fillRect/>
          </a:stretch>
        </p:blipFill>
        <p:spPr>
          <a:xfrm>
            <a:off x="7793807" y="2382940"/>
            <a:ext cx="1627595" cy="2010079"/>
          </a:xfrm>
          <a:prstGeom prst="rect">
            <a:avLst/>
          </a:prstGeom>
        </p:spPr>
      </p:pic>
      <p:sp>
        <p:nvSpPr>
          <p:cNvPr id="9" name="Google Shape;196;p32">
            <a:extLst>
              <a:ext uri="{FF2B5EF4-FFF2-40B4-BE49-F238E27FC236}">
                <a16:creationId xmlns:a16="http://schemas.microsoft.com/office/drawing/2014/main" id="{55A577B8-B1D0-61AF-5F6A-1D954DEB6A3E}"/>
              </a:ext>
            </a:extLst>
          </p:cNvPr>
          <p:cNvSpPr txBox="1"/>
          <p:nvPr/>
        </p:nvSpPr>
        <p:spPr>
          <a:xfrm>
            <a:off x="7839260" y="1514676"/>
            <a:ext cx="2296847" cy="307600"/>
          </a:xfrm>
          <a:prstGeom prst="rect">
            <a:avLst/>
          </a:prstGeom>
          <a:noFill/>
          <a:ln>
            <a:noFill/>
          </a:ln>
        </p:spPr>
        <p:txBody>
          <a:bodyPr spcFirstLastPara="1" wrap="square" lIns="91433" tIns="45700" rIns="91433" bIns="45700" anchor="t" anchorCtr="0">
            <a:noAutofit/>
          </a:bodyPr>
          <a:lstStyle/>
          <a:p>
            <a:pPr algn="ctr"/>
            <a:r>
              <a:rPr lang="en-US" sz="1467" dirty="0">
                <a:solidFill>
                  <a:schemeClr val="dk1"/>
                </a:solidFill>
                <a:latin typeface="Calibri"/>
                <a:ea typeface="Calibri"/>
                <a:cs typeface="Calibri"/>
                <a:sym typeface="Calibri"/>
              </a:rPr>
              <a:t>Xiao</a:t>
            </a:r>
            <a:r>
              <a:rPr lang="en" sz="1467" dirty="0">
                <a:solidFill>
                  <a:schemeClr val="dk1"/>
                </a:solidFill>
                <a:latin typeface="Calibri"/>
                <a:ea typeface="Calibri"/>
                <a:cs typeface="Calibri"/>
                <a:sym typeface="Calibri"/>
              </a:rPr>
              <a:t> et al., </a:t>
            </a:r>
            <a:r>
              <a:rPr lang="en-US" sz="1467" dirty="0">
                <a:solidFill>
                  <a:schemeClr val="dk1"/>
                </a:solidFill>
                <a:latin typeface="Calibri"/>
                <a:ea typeface="Calibri"/>
                <a:cs typeface="Calibri"/>
                <a:sym typeface="Calibri"/>
              </a:rPr>
              <a:t>Plant Phys, </a:t>
            </a:r>
            <a:r>
              <a:rPr lang="en" sz="1467" dirty="0">
                <a:solidFill>
                  <a:schemeClr val="dk1"/>
                </a:solidFill>
                <a:latin typeface="Calibri"/>
                <a:ea typeface="Calibri"/>
                <a:cs typeface="Calibri"/>
                <a:sym typeface="Calibri"/>
              </a:rPr>
              <a:t>2022</a:t>
            </a:r>
            <a:endParaRPr sz="1467" dirty="0">
              <a:solidFill>
                <a:schemeClr val="dk1"/>
              </a:solidFill>
              <a:latin typeface="Calibri"/>
              <a:ea typeface="Calibri"/>
              <a:cs typeface="Calibri"/>
              <a:sym typeface="Calibri"/>
            </a:endParaRPr>
          </a:p>
        </p:txBody>
      </p:sp>
      <p:sp>
        <p:nvSpPr>
          <p:cNvPr id="10" name="Google Shape;196;p32">
            <a:extLst>
              <a:ext uri="{FF2B5EF4-FFF2-40B4-BE49-F238E27FC236}">
                <a16:creationId xmlns:a16="http://schemas.microsoft.com/office/drawing/2014/main" id="{B6953C4D-847A-0CF3-D0D1-D9F95BD52DCA}"/>
              </a:ext>
            </a:extLst>
          </p:cNvPr>
          <p:cNvSpPr txBox="1"/>
          <p:nvPr/>
        </p:nvSpPr>
        <p:spPr>
          <a:xfrm>
            <a:off x="219132" y="1507461"/>
            <a:ext cx="2004058" cy="307600"/>
          </a:xfrm>
          <a:prstGeom prst="rect">
            <a:avLst/>
          </a:prstGeom>
          <a:noFill/>
          <a:ln>
            <a:noFill/>
          </a:ln>
        </p:spPr>
        <p:txBody>
          <a:bodyPr spcFirstLastPara="1" wrap="square" lIns="91433" tIns="45700" rIns="91433" bIns="45700" anchor="t" anchorCtr="0">
            <a:noAutofit/>
          </a:bodyPr>
          <a:lstStyle/>
          <a:p>
            <a:r>
              <a:rPr lang="en-US" sz="1467" dirty="0">
                <a:solidFill>
                  <a:schemeClr val="dk1"/>
                </a:solidFill>
                <a:latin typeface="Calibri"/>
                <a:ea typeface="Calibri"/>
                <a:cs typeface="Calibri"/>
                <a:sym typeface="Calibri"/>
              </a:rPr>
              <a:t>Mironova et al., 2010</a:t>
            </a:r>
            <a:endParaRPr sz="1467" dirty="0">
              <a:solidFill>
                <a:schemeClr val="dk1"/>
              </a:solidFill>
              <a:latin typeface="Calibri"/>
              <a:ea typeface="Calibri"/>
              <a:cs typeface="Calibri"/>
              <a:sym typeface="Calibri"/>
            </a:endParaRPr>
          </a:p>
        </p:txBody>
      </p:sp>
      <p:sp>
        <p:nvSpPr>
          <p:cNvPr id="11" name="Google Shape;196;p32">
            <a:extLst>
              <a:ext uri="{FF2B5EF4-FFF2-40B4-BE49-F238E27FC236}">
                <a16:creationId xmlns:a16="http://schemas.microsoft.com/office/drawing/2014/main" id="{A1D00F28-3AE2-B9FE-E537-E80CB10E6F7C}"/>
              </a:ext>
            </a:extLst>
          </p:cNvPr>
          <p:cNvSpPr txBox="1"/>
          <p:nvPr/>
        </p:nvSpPr>
        <p:spPr>
          <a:xfrm>
            <a:off x="2007543" y="1513391"/>
            <a:ext cx="2004058" cy="307600"/>
          </a:xfrm>
          <a:prstGeom prst="rect">
            <a:avLst/>
          </a:prstGeom>
          <a:noFill/>
          <a:ln>
            <a:noFill/>
          </a:ln>
        </p:spPr>
        <p:txBody>
          <a:bodyPr spcFirstLastPara="1" wrap="square" lIns="91433" tIns="45700" rIns="91433" bIns="45700" anchor="t" anchorCtr="0">
            <a:noAutofit/>
          </a:bodyPr>
          <a:lstStyle/>
          <a:p>
            <a:r>
              <a:rPr lang="en-US" sz="1467" dirty="0">
                <a:solidFill>
                  <a:schemeClr val="dk1"/>
                </a:solidFill>
                <a:latin typeface="Calibri"/>
                <a:ea typeface="Calibri"/>
                <a:cs typeface="Calibri"/>
                <a:sym typeface="Calibri"/>
              </a:rPr>
              <a:t>Mironova et al., 2012</a:t>
            </a:r>
            <a:endParaRPr sz="1467" dirty="0">
              <a:solidFill>
                <a:schemeClr val="dk1"/>
              </a:solidFill>
              <a:latin typeface="Calibri"/>
              <a:ea typeface="Calibri"/>
              <a:cs typeface="Calibri"/>
              <a:sym typeface="Calibri"/>
            </a:endParaRPr>
          </a:p>
        </p:txBody>
      </p:sp>
      <p:pic>
        <p:nvPicPr>
          <p:cNvPr id="12" name="Picture 2" descr="https://www.researchgate.net/profile/Eric-Mjolsness/publication/45388136/figure/fig3/AS:279970820706311@1443761653247/The-cell-layouts-in-the-2D-models-of-auxin-distribution-a-The-cell-layout-in-the-2-D_W640.jpg">
            <a:extLst>
              <a:ext uri="{FF2B5EF4-FFF2-40B4-BE49-F238E27FC236}">
                <a16:creationId xmlns:a16="http://schemas.microsoft.com/office/drawing/2014/main" id="{40837771-E495-0515-82C3-9DDC246543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4807"/>
          <a:stretch/>
        </p:blipFill>
        <p:spPr bwMode="auto">
          <a:xfrm>
            <a:off x="477723" y="1922260"/>
            <a:ext cx="100565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chematic representation of the main model assumptions. (A) The cellular layout of the 2-D dual-mechanism model, which represents a longitudinal cut of the root meristem. Only two cell types were specified in the M × N rectangular layout: epidermal tissue (grey; j = 1,2 and j = M–1, M) and central cylinder (green; j = 3, … , M–2). Layer i = 1 is located at the root end; i = N is at the border of the meristematic zone. The auxin transport routes by PIN1 and PIN2 proteins are presented by red and blue arrows, respectively. For simplicity, PIN3, which is considered to transport auxin without specific direction, is not shown. (B) PIN localization within the cells of different types. PIN1 is located basally in a central cylinder cell; PIN2 has basal–lateral expression in the ‘epidermal’ tissue; and PIN3 may be ubiquitously expressed along the cell membranes of both tissues. (C) The mechanisms of auxin-regulated PIN expression considered in the model according with the data from Vieten et al. (2005). (D) Qualitative plot of PIN protein expression versus auxin concentrations based on the mechanisms (C) and experimental data (Vieten et al., 2005).">
            <a:extLst>
              <a:ext uri="{FF2B5EF4-FFF2-40B4-BE49-F238E27FC236}">
                <a16:creationId xmlns:a16="http://schemas.microsoft.com/office/drawing/2014/main" id="{FFD36A31-C29D-5F84-8E5A-9DEAC3254B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2" t="9993" r="59538" b="3095"/>
          <a:stretch/>
        </p:blipFill>
        <p:spPr bwMode="auto">
          <a:xfrm>
            <a:off x="2041425" y="1861203"/>
            <a:ext cx="1255324" cy="2906392"/>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E7FB4B8B-28C3-B13F-010F-A61AE693864F}"/>
              </a:ext>
            </a:extLst>
          </p:cNvPr>
          <p:cNvSpPr/>
          <p:nvPr/>
        </p:nvSpPr>
        <p:spPr>
          <a:xfrm>
            <a:off x="153343" y="4770598"/>
            <a:ext cx="9810927" cy="648072"/>
          </a:xfrm>
          <a:prstGeom prst="rightArrow">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extBox 14">
            <a:extLst>
              <a:ext uri="{FF2B5EF4-FFF2-40B4-BE49-F238E27FC236}">
                <a16:creationId xmlns:a16="http://schemas.microsoft.com/office/drawing/2014/main" id="{3288612D-6DD2-82F3-85C7-9A1830B55E5E}"/>
              </a:ext>
            </a:extLst>
          </p:cNvPr>
          <p:cNvSpPr txBox="1"/>
          <p:nvPr/>
        </p:nvSpPr>
        <p:spPr>
          <a:xfrm>
            <a:off x="202184" y="4933732"/>
            <a:ext cx="1238288" cy="276999"/>
          </a:xfrm>
          <a:prstGeom prst="rect">
            <a:avLst/>
          </a:prstGeom>
          <a:noFill/>
        </p:spPr>
        <p:txBody>
          <a:bodyPr wrap="none" lIns="0" tIns="0" rIns="0" bIns="0" rtlCol="0">
            <a:spAutoFit/>
          </a:bodyPr>
          <a:lstStyle/>
          <a:p>
            <a:r>
              <a:rPr lang="en-US" sz="1800" dirty="0">
                <a:solidFill>
                  <a:schemeClr val="bg1"/>
                </a:solidFill>
              </a:rPr>
              <a:t>1 transporter</a:t>
            </a:r>
            <a:endParaRPr lang="LID4096" sz="1800" dirty="0" err="1">
              <a:solidFill>
                <a:schemeClr val="bg1"/>
              </a:solidFill>
            </a:endParaRPr>
          </a:p>
        </p:txBody>
      </p:sp>
      <p:sp>
        <p:nvSpPr>
          <p:cNvPr id="16" name="TextBox 15">
            <a:extLst>
              <a:ext uri="{FF2B5EF4-FFF2-40B4-BE49-F238E27FC236}">
                <a16:creationId xmlns:a16="http://schemas.microsoft.com/office/drawing/2014/main" id="{8EC4C815-45DF-4BA8-0B8C-4E3B81614FCA}"/>
              </a:ext>
            </a:extLst>
          </p:cNvPr>
          <p:cNvSpPr txBox="1"/>
          <p:nvPr/>
        </p:nvSpPr>
        <p:spPr>
          <a:xfrm>
            <a:off x="2076719" y="4945900"/>
            <a:ext cx="1324080" cy="276999"/>
          </a:xfrm>
          <a:prstGeom prst="rect">
            <a:avLst/>
          </a:prstGeom>
          <a:noFill/>
        </p:spPr>
        <p:txBody>
          <a:bodyPr wrap="none" lIns="0" tIns="0" rIns="0" bIns="0" rtlCol="0">
            <a:spAutoFit/>
          </a:bodyPr>
          <a:lstStyle/>
          <a:p>
            <a:r>
              <a:rPr lang="en-US" sz="1800" dirty="0">
                <a:solidFill>
                  <a:schemeClr val="bg1"/>
                </a:solidFill>
              </a:rPr>
              <a:t>3 transporters</a:t>
            </a:r>
            <a:endParaRPr lang="LID4096" sz="1800" dirty="0" err="1">
              <a:solidFill>
                <a:schemeClr val="bg1"/>
              </a:solidFill>
            </a:endParaRPr>
          </a:p>
        </p:txBody>
      </p:sp>
      <p:sp>
        <p:nvSpPr>
          <p:cNvPr id="17" name="TextBox 16">
            <a:extLst>
              <a:ext uri="{FF2B5EF4-FFF2-40B4-BE49-F238E27FC236}">
                <a16:creationId xmlns:a16="http://schemas.microsoft.com/office/drawing/2014/main" id="{47252115-CFB4-6F68-3DC5-054C35E576BF}"/>
              </a:ext>
            </a:extLst>
          </p:cNvPr>
          <p:cNvSpPr txBox="1"/>
          <p:nvPr/>
        </p:nvSpPr>
        <p:spPr>
          <a:xfrm>
            <a:off x="4309589" y="4952597"/>
            <a:ext cx="2468946" cy="276999"/>
          </a:xfrm>
          <a:prstGeom prst="rect">
            <a:avLst/>
          </a:prstGeom>
          <a:noFill/>
        </p:spPr>
        <p:txBody>
          <a:bodyPr wrap="none" lIns="0" tIns="0" rIns="0" bIns="0" rtlCol="0">
            <a:spAutoFit/>
          </a:bodyPr>
          <a:lstStyle/>
          <a:p>
            <a:r>
              <a:rPr lang="en-US" sz="1800" dirty="0">
                <a:solidFill>
                  <a:schemeClr val="bg1"/>
                </a:solidFill>
              </a:rPr>
              <a:t>Simulating abiotic stresses</a:t>
            </a:r>
            <a:endParaRPr lang="LID4096" sz="1800" dirty="0" err="1">
              <a:solidFill>
                <a:schemeClr val="bg1"/>
              </a:solidFill>
            </a:endParaRPr>
          </a:p>
        </p:txBody>
      </p:sp>
      <p:sp>
        <p:nvSpPr>
          <p:cNvPr id="18" name="TextBox 17">
            <a:extLst>
              <a:ext uri="{FF2B5EF4-FFF2-40B4-BE49-F238E27FC236}">
                <a16:creationId xmlns:a16="http://schemas.microsoft.com/office/drawing/2014/main" id="{2321EF94-2F0C-BB9E-B34C-B0ED6DE96A09}"/>
              </a:ext>
            </a:extLst>
          </p:cNvPr>
          <p:cNvSpPr txBox="1"/>
          <p:nvPr/>
        </p:nvSpPr>
        <p:spPr>
          <a:xfrm>
            <a:off x="7860174" y="4952597"/>
            <a:ext cx="1817292" cy="276999"/>
          </a:xfrm>
          <a:prstGeom prst="rect">
            <a:avLst/>
          </a:prstGeom>
          <a:noFill/>
        </p:spPr>
        <p:txBody>
          <a:bodyPr wrap="none" lIns="0" tIns="0" rIns="0" bIns="0" rtlCol="0">
            <a:spAutoFit/>
          </a:bodyPr>
          <a:lstStyle/>
          <a:p>
            <a:r>
              <a:rPr lang="en-US" sz="1800" dirty="0">
                <a:solidFill>
                  <a:schemeClr val="bg1"/>
                </a:solidFill>
              </a:rPr>
              <a:t>Other plant species</a:t>
            </a:r>
            <a:endParaRPr lang="LID4096" sz="1800" dirty="0" err="1">
              <a:solidFill>
                <a:schemeClr val="bg1"/>
              </a:solidFill>
            </a:endParaRPr>
          </a:p>
        </p:txBody>
      </p:sp>
    </p:spTree>
    <p:extLst>
      <p:ext uri="{BB962C8B-B14F-4D97-AF65-F5344CB8AC3E}">
        <p14:creationId xmlns:p14="http://schemas.microsoft.com/office/powerpoint/2010/main" val="282581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8"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6735</TotalTime>
  <Words>88</Words>
  <Application>Microsoft Office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Amasis MT Pro Black</vt:lpstr>
      <vt:lpstr>Aptos</vt:lpstr>
      <vt:lpstr>Arial</vt:lpstr>
      <vt:lpstr>Calibri</vt:lpstr>
      <vt:lpstr>Grandview Display</vt:lpstr>
      <vt:lpstr>DashVTI</vt:lpstr>
      <vt:lpstr>Plant Developmental regulomics website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Mironova, V. (Victoria)</dc:creator>
  <cp:lastModifiedBy>Mironova, V. (Victoria)</cp:lastModifiedBy>
  <cp:revision>7</cp:revision>
  <dcterms:created xsi:type="dcterms:W3CDTF">2025-05-31T19:22:15Z</dcterms:created>
  <dcterms:modified xsi:type="dcterms:W3CDTF">2025-06-06T07:40:19Z</dcterms:modified>
</cp:coreProperties>
</file>